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6"/>
  </p:notesMasterIdLst>
  <p:sldIdLst>
    <p:sldId id="330" r:id="rId3"/>
    <p:sldId id="479" r:id="rId4"/>
    <p:sldId id="335" r:id="rId5"/>
    <p:sldId id="418" r:id="rId6"/>
    <p:sldId id="419" r:id="rId7"/>
    <p:sldId id="420" r:id="rId8"/>
    <p:sldId id="421" r:id="rId9"/>
    <p:sldId id="422" r:id="rId10"/>
    <p:sldId id="423" r:id="rId11"/>
    <p:sldId id="424" r:id="rId12"/>
    <p:sldId id="485" r:id="rId13"/>
    <p:sldId id="484" r:id="rId14"/>
    <p:sldId id="425" r:id="rId15"/>
    <p:sldId id="426" r:id="rId16"/>
    <p:sldId id="427" r:id="rId17"/>
    <p:sldId id="428" r:id="rId18"/>
    <p:sldId id="486" r:id="rId19"/>
    <p:sldId id="429" r:id="rId20"/>
    <p:sldId id="430" r:id="rId21"/>
    <p:sldId id="431" r:id="rId22"/>
    <p:sldId id="432" r:id="rId23"/>
    <p:sldId id="475" r:id="rId24"/>
    <p:sldId id="476" r:id="rId25"/>
    <p:sldId id="477" r:id="rId26"/>
    <p:sldId id="478" r:id="rId27"/>
    <p:sldId id="437" r:id="rId28"/>
    <p:sldId id="438" r:id="rId29"/>
    <p:sldId id="439" r:id="rId30"/>
    <p:sldId id="440" r:id="rId31"/>
    <p:sldId id="441" r:id="rId32"/>
    <p:sldId id="442" r:id="rId33"/>
    <p:sldId id="443" r:id="rId34"/>
    <p:sldId id="48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59F28-1933-3142-9FBD-01C22AE594CA}" v="24" dt="2020-01-24T11:27:29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/>
    <p:restoredTop sz="96190"/>
  </p:normalViewPr>
  <p:slideViewPr>
    <p:cSldViewPr snapToGrid="0" snapToObjects="1">
      <p:cViewPr varScale="1">
        <p:scale>
          <a:sx n="123" d="100"/>
          <a:sy n="123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ald Ferguson" userId="d4e141de-59d3-4362-b58c-ed2804aa0504" providerId="ADAL" clId="{52D9CEC9-C1A0-8249-A626-210DE28F70FA}"/>
    <pc:docChg chg="undo custSel addSld delSld modSld">
      <pc:chgData name="Donald Ferguson" userId="d4e141de-59d3-4362-b58c-ed2804aa0504" providerId="ADAL" clId="{52D9CEC9-C1A0-8249-A626-210DE28F70FA}" dt="2020-01-20T11:39:41.893" v="1465" actId="20577"/>
      <pc:docMkLst>
        <pc:docMk/>
      </pc:docMkLst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256834678" sldId="33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73907828" sldId="33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229128735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035068582" sldId="41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33903334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84019916" sldId="41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607381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845336310" sldId="42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22917" sldId="42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06821685" sldId="42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13925358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24488609" sldId="42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58185284" sldId="423"/>
        </pc:sldMkLst>
      </pc:sldChg>
      <pc:sldChg chg="modSp add del">
        <pc:chgData name="Donald Ferguson" userId="d4e141de-59d3-4362-b58c-ed2804aa0504" providerId="ADAL" clId="{52D9CEC9-C1A0-8249-A626-210DE28F70FA}" dt="2020-01-20T11:30:47.232" v="528"/>
        <pc:sldMkLst>
          <pc:docMk/>
          <pc:sldMk cId="2423496838" sldId="423"/>
        </pc:sldMkLst>
        <pc:spChg chg="mod">
          <ac:chgData name="Donald Ferguson" userId="d4e141de-59d3-4362-b58c-ed2804aa0504" providerId="ADAL" clId="{52D9CEC9-C1A0-8249-A626-210DE28F70FA}" dt="2020-01-20T11:30:47.232" v="528"/>
          <ac:spMkLst>
            <pc:docMk/>
            <pc:sldMk cId="2423496838" sldId="423"/>
            <ac:spMk id="15362" creationId="{00000000-0000-0000-0000-000000000000}"/>
          </ac:spMkLst>
        </pc:spChg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459338838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192543780" sldId="42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20525928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11403299" sldId="42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5313893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34470530" sldId="42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93742164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550198443" sldId="42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26770160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64251911" sldId="42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595671866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26721129" sldId="42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48873468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88649861" sldId="43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0898495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736323790" sldId="43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97252647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921387689" sldId="43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4965877" sldId="43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059381525" sldId="43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454082763" sldId="438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04912336" sldId="43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81192597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05544373" sldId="43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89081710" sldId="44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332290308" sldId="44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647338408" sldId="44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13474684" sldId="441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666482594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727693846" sldId="44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28789442" sldId="44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818392170" sldId="443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410183287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884002933" sldId="444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204270539" sldId="44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3291129266" sldId="44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692358035" sldId="447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560536936" sldId="44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963103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31730556" sldId="44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34892154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139399103" sldId="449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852747406" sldId="450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750944052" sldId="450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977312287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287918078" sldId="451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115317216" sldId="452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4178798837" sldId="452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68234628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418499619" sldId="453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1521869080" sldId="454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4011868805" sldId="454"/>
        </pc:sldMkLst>
      </pc:sldChg>
      <pc:sldChg chg="addSp delSp modSp add">
        <pc:chgData name="Donald Ferguson" userId="d4e141de-59d3-4362-b58c-ed2804aa0504" providerId="ADAL" clId="{52D9CEC9-C1A0-8249-A626-210DE28F70FA}" dt="2020-01-10T18:00:48.867" v="28" actId="1076"/>
        <pc:sldMkLst>
          <pc:docMk/>
          <pc:sldMk cId="131465955" sldId="473"/>
        </pc:sldMkLst>
        <pc:spChg chg="add del mod">
          <ac:chgData name="Donald Ferguson" userId="d4e141de-59d3-4362-b58c-ed2804aa0504" providerId="ADAL" clId="{52D9CEC9-C1A0-8249-A626-210DE28F70FA}" dt="2020-01-10T13:23:10.899" v="2" actId="478"/>
          <ac:spMkLst>
            <pc:docMk/>
            <pc:sldMk cId="131465955" sldId="473"/>
            <ac:spMk id="3" creationId="{3242EDA4-2C77-5745-9666-3011719A60B9}"/>
          </ac:spMkLst>
        </pc:spChg>
        <pc:spChg chg="del">
          <ac:chgData name="Donald Ferguson" userId="d4e141de-59d3-4362-b58c-ed2804aa0504" providerId="ADAL" clId="{52D9CEC9-C1A0-8249-A626-210DE28F70FA}" dt="2020-01-10T13:23:08.314" v="1" actId="478"/>
          <ac:spMkLst>
            <pc:docMk/>
            <pc:sldMk cId="131465955" sldId="473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10T13:23:19.481" v="17" actId="20577"/>
          <ac:spMkLst>
            <pc:docMk/>
            <pc:sldMk cId="131465955" sldId="47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52D9CEC9-C1A0-8249-A626-210DE28F70FA}" dt="2020-01-10T18:00:44.728" v="27" actId="14100"/>
          <ac:picMkLst>
            <pc:docMk/>
            <pc:sldMk cId="131465955" sldId="473"/>
            <ac:picMk id="2" creationId="{F1CC2EB2-638B-054A-8330-2A7D11166BBE}"/>
          </ac:picMkLst>
        </pc:picChg>
        <pc:picChg chg="add mod">
          <ac:chgData name="Donald Ferguson" userId="d4e141de-59d3-4362-b58c-ed2804aa0504" providerId="ADAL" clId="{52D9CEC9-C1A0-8249-A626-210DE28F70FA}" dt="2020-01-10T18:00:48.867" v="28" actId="1076"/>
          <ac:picMkLst>
            <pc:docMk/>
            <pc:sldMk cId="131465955" sldId="473"/>
            <ac:picMk id="3" creationId="{FF95EA88-3FBD-7E45-86AD-CB13CD047A52}"/>
          </ac:picMkLst>
        </pc:picChg>
      </pc:sldChg>
      <pc:sldChg chg="addSp delSp modSp add">
        <pc:chgData name="Donald Ferguson" userId="d4e141de-59d3-4362-b58c-ed2804aa0504" providerId="ADAL" clId="{52D9CEC9-C1A0-8249-A626-210DE28F70FA}" dt="2020-01-19T11:25:56.827" v="524" actId="14100"/>
        <pc:sldMkLst>
          <pc:docMk/>
          <pc:sldMk cId="1972779085" sldId="474"/>
        </pc:sldMkLst>
        <pc:spChg chg="add mod">
          <ac:chgData name="Donald Ferguson" userId="d4e141de-59d3-4362-b58c-ed2804aa0504" providerId="ADAL" clId="{52D9CEC9-C1A0-8249-A626-210DE28F70FA}" dt="2020-01-11T13:07:21.086" v="36" actId="1076"/>
          <ac:spMkLst>
            <pc:docMk/>
            <pc:sldMk cId="1972779085" sldId="474"/>
            <ac:spMk id="5" creationId="{698A4739-F51F-2445-A4E6-FD72816D9249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6" creationId="{597825CE-66EF-1F4A-90BC-1F82E335FF20}"/>
          </ac:spMkLst>
        </pc:spChg>
        <pc:spChg chg="add mod">
          <ac:chgData name="Donald Ferguson" userId="d4e141de-59d3-4362-b58c-ed2804aa0504" providerId="ADAL" clId="{52D9CEC9-C1A0-8249-A626-210DE28F70FA}" dt="2020-01-11T13:10:16.996" v="63" actId="207"/>
          <ac:spMkLst>
            <pc:docMk/>
            <pc:sldMk cId="1972779085" sldId="474"/>
            <ac:spMk id="11" creationId="{45077AAA-FFAE-F34C-A0A8-7BC5AA4A9DBC}"/>
          </ac:spMkLst>
        </pc:spChg>
        <pc:spChg chg="add mod">
          <ac:chgData name="Donald Ferguson" userId="d4e141de-59d3-4362-b58c-ed2804aa0504" providerId="ADAL" clId="{52D9CEC9-C1A0-8249-A626-210DE28F70FA}" dt="2020-01-11T13:10:32.693" v="64" actId="207"/>
          <ac:spMkLst>
            <pc:docMk/>
            <pc:sldMk cId="1972779085" sldId="474"/>
            <ac:spMk id="13" creationId="{CA43E88B-3A27-E347-99AA-C29AE135EEE7}"/>
          </ac:spMkLst>
        </pc:spChg>
        <pc:spChg chg="add mod">
          <ac:chgData name="Donald Ferguson" userId="d4e141de-59d3-4362-b58c-ed2804aa0504" providerId="ADAL" clId="{52D9CEC9-C1A0-8249-A626-210DE28F70FA}" dt="2020-01-11T13:10:41.426" v="65" actId="207"/>
          <ac:spMkLst>
            <pc:docMk/>
            <pc:sldMk cId="1972779085" sldId="474"/>
            <ac:spMk id="14" creationId="{17835C1F-20D5-2F40-B27F-45E027B36617}"/>
          </ac:spMkLst>
        </pc:spChg>
        <pc:spChg chg="add mod">
          <ac:chgData name="Donald Ferguson" userId="d4e141de-59d3-4362-b58c-ed2804aa0504" providerId="ADAL" clId="{52D9CEC9-C1A0-8249-A626-210DE28F70FA}" dt="2020-01-11T13:10:01.957" v="62" actId="1076"/>
          <ac:spMkLst>
            <pc:docMk/>
            <pc:sldMk cId="1972779085" sldId="474"/>
            <ac:spMk id="15" creationId="{928C1175-FDA4-204E-8A7B-A561AB47D6A9}"/>
          </ac:spMkLst>
        </pc:spChg>
        <pc:spChg chg="add mod">
          <ac:chgData name="Donald Ferguson" userId="d4e141de-59d3-4362-b58c-ed2804aa0504" providerId="ADAL" clId="{52D9CEC9-C1A0-8249-A626-210DE28F70FA}" dt="2020-01-19T11:25:56.827" v="524" actId="14100"/>
          <ac:spMkLst>
            <pc:docMk/>
            <pc:sldMk cId="1972779085" sldId="474"/>
            <ac:spMk id="16" creationId="{9EB744EF-8949-C047-8CDD-1D1C852C713F}"/>
          </ac:spMkLst>
        </pc:spChg>
        <pc:spChg chg="mod">
          <ac:chgData name="Donald Ferguson" userId="d4e141de-59d3-4362-b58c-ed2804aa0504" providerId="ADAL" clId="{52D9CEC9-C1A0-8249-A626-210DE28F70FA}" dt="2020-01-11T13:16:37.433" v="447" actId="20577"/>
          <ac:spMkLst>
            <pc:docMk/>
            <pc:sldMk cId="1972779085" sldId="474"/>
            <ac:spMk id="33794" creationId="{2D8A47D8-DB33-E34B-A433-FC79FD290EAE}"/>
          </ac:spMkLst>
        </pc:spChg>
        <pc:picChg chg="del">
          <ac:chgData name="Donald Ferguson" userId="d4e141de-59d3-4362-b58c-ed2804aa0504" providerId="ADAL" clId="{52D9CEC9-C1A0-8249-A626-210DE28F70FA}" dt="2020-01-11T13:06:18.994" v="30" actId="478"/>
          <ac:picMkLst>
            <pc:docMk/>
            <pc:sldMk cId="1972779085" sldId="474"/>
            <ac:picMk id="2" creationId="{F1CC2EB2-638B-054A-8330-2A7D11166BBE}"/>
          </ac:picMkLst>
        </pc:picChg>
        <pc:picChg chg="del">
          <ac:chgData name="Donald Ferguson" userId="d4e141de-59d3-4362-b58c-ed2804aa0504" providerId="ADAL" clId="{52D9CEC9-C1A0-8249-A626-210DE28F70FA}" dt="2020-01-11T13:06:21.054" v="31" actId="478"/>
          <ac:picMkLst>
            <pc:docMk/>
            <pc:sldMk cId="1972779085" sldId="474"/>
            <ac:picMk id="3" creationId="{FF95EA88-3FBD-7E45-86AD-CB13CD047A52}"/>
          </ac:picMkLst>
        </pc:picChg>
        <pc:picChg chg="add mod">
          <ac:chgData name="Donald Ferguson" userId="d4e141de-59d3-4362-b58c-ed2804aa0504" providerId="ADAL" clId="{52D9CEC9-C1A0-8249-A626-210DE28F70FA}" dt="2020-01-11T13:09:56.992" v="60" actId="1076"/>
          <ac:picMkLst>
            <pc:docMk/>
            <pc:sldMk cId="1972779085" sldId="474"/>
            <ac:picMk id="4" creationId="{11F9F55F-39C2-984B-BA52-6C04AC81C1F8}"/>
          </ac:picMkLst>
        </pc:picChg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58497492" sldId="475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711882939" sldId="475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30118030" sldId="476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3878317614" sldId="476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194900547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374875451" sldId="477"/>
        </pc:sldMkLst>
      </pc:sldChg>
      <pc:sldChg chg="add">
        <pc:chgData name="Donald Ferguson" userId="d4e141de-59d3-4362-b58c-ed2804aa0504" providerId="ADAL" clId="{52D9CEC9-C1A0-8249-A626-210DE28F70FA}" dt="2020-01-20T11:31:08.577" v="529"/>
        <pc:sldMkLst>
          <pc:docMk/>
          <pc:sldMk cId="2100969593" sldId="478"/>
        </pc:sldMkLst>
      </pc:sldChg>
      <pc:sldChg chg="add del">
        <pc:chgData name="Donald Ferguson" userId="d4e141de-59d3-4362-b58c-ed2804aa0504" providerId="ADAL" clId="{52D9CEC9-C1A0-8249-A626-210DE28F70FA}" dt="2020-01-20T11:30:47.232" v="528"/>
        <pc:sldMkLst>
          <pc:docMk/>
          <pc:sldMk cId="2976921790" sldId="478"/>
        </pc:sldMkLst>
      </pc:sldChg>
      <pc:sldChg chg="modSp add">
        <pc:chgData name="Donald Ferguson" userId="d4e141de-59d3-4362-b58c-ed2804aa0504" providerId="ADAL" clId="{52D9CEC9-C1A0-8249-A626-210DE28F70FA}" dt="2020-01-20T11:39:14.175" v="1439" actId="14100"/>
        <pc:sldMkLst>
          <pc:docMk/>
          <pc:sldMk cId="127081639" sldId="479"/>
        </pc:sldMkLst>
        <pc:spChg chg="mod">
          <ac:chgData name="Donald Ferguson" userId="d4e141de-59d3-4362-b58c-ed2804aa0504" providerId="ADAL" clId="{52D9CEC9-C1A0-8249-A626-210DE28F70FA}" dt="2020-01-20T11:39:14.175" v="1439" actId="14100"/>
          <ac:spMkLst>
            <pc:docMk/>
            <pc:sldMk cId="127081639" sldId="479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3:01.250" v="546" actId="20577"/>
          <ac:spMkLst>
            <pc:docMk/>
            <pc:sldMk cId="127081639" sldId="479"/>
            <ac:spMk id="33794" creationId="{2D8A47D8-DB33-E34B-A433-FC79FD290EAE}"/>
          </ac:spMkLst>
        </pc:spChg>
      </pc:sldChg>
      <pc:sldChg chg="add del">
        <pc:chgData name="Donald Ferguson" userId="d4e141de-59d3-4362-b58c-ed2804aa0504" providerId="ADAL" clId="{52D9CEC9-C1A0-8249-A626-210DE28F70FA}" dt="2020-01-20T11:32:44.689" v="531"/>
        <pc:sldMkLst>
          <pc:docMk/>
          <pc:sldMk cId="1618289532" sldId="479"/>
        </pc:sldMkLst>
      </pc:sldChg>
      <pc:sldChg chg="modSp add">
        <pc:chgData name="Donald Ferguson" userId="d4e141de-59d3-4362-b58c-ed2804aa0504" providerId="ADAL" clId="{52D9CEC9-C1A0-8249-A626-210DE28F70FA}" dt="2020-01-20T11:39:41.893" v="1465" actId="20577"/>
        <pc:sldMkLst>
          <pc:docMk/>
          <pc:sldMk cId="1499283036" sldId="480"/>
        </pc:sldMkLst>
        <pc:spChg chg="mod">
          <ac:chgData name="Donald Ferguson" userId="d4e141de-59d3-4362-b58c-ed2804aa0504" providerId="ADAL" clId="{52D9CEC9-C1A0-8249-A626-210DE28F70FA}" dt="2020-01-20T11:39:29.504" v="1441" actId="20577"/>
          <ac:spMkLst>
            <pc:docMk/>
            <pc:sldMk cId="1499283036" sldId="480"/>
            <ac:spMk id="8" creationId="{59B89218-269F-3F4B-8E96-80F55DC444EB}"/>
          </ac:spMkLst>
        </pc:spChg>
        <pc:spChg chg="mod">
          <ac:chgData name="Donald Ferguson" userId="d4e141de-59d3-4362-b58c-ed2804aa0504" providerId="ADAL" clId="{52D9CEC9-C1A0-8249-A626-210DE28F70FA}" dt="2020-01-20T11:39:41.893" v="1465" actId="20577"/>
          <ac:spMkLst>
            <pc:docMk/>
            <pc:sldMk cId="1499283036" sldId="480"/>
            <ac:spMk id="33794" creationId="{2D8A47D8-DB33-E34B-A433-FC79FD290EAE}"/>
          </ac:spMkLst>
        </pc:spChg>
      </pc:sldChg>
    </pc:docChg>
  </pc:docChgLst>
  <pc:docChgLst>
    <pc:chgData name="Donald Ferguson" userId="d4e141de-59d3-4362-b58c-ed2804aa0504" providerId="ADAL" clId="{CB059F28-1933-3142-9FBD-01C22AE594CA}"/>
    <pc:docChg chg="custSel addSld modSld">
      <pc:chgData name="Donald Ferguson" userId="d4e141de-59d3-4362-b58c-ed2804aa0504" providerId="ADAL" clId="{CB059F28-1933-3142-9FBD-01C22AE594CA}" dt="2020-01-24T11:27:29.714" v="421" actId="207"/>
      <pc:docMkLst>
        <pc:docMk/>
      </pc:docMkLst>
      <pc:sldChg chg="addSp delSp modSp add">
        <pc:chgData name="Donald Ferguson" userId="d4e141de-59d3-4362-b58c-ed2804aa0504" providerId="ADAL" clId="{CB059F28-1933-3142-9FBD-01C22AE594CA}" dt="2020-01-23T16:15:25.236" v="80" actId="20577"/>
        <pc:sldMkLst>
          <pc:docMk/>
          <pc:sldMk cId="2480344304" sldId="481"/>
        </pc:sldMkLst>
        <pc:spChg chg="add del mod">
          <ac:chgData name="Donald Ferguson" userId="d4e141de-59d3-4362-b58c-ed2804aa0504" providerId="ADAL" clId="{CB059F28-1933-3142-9FBD-01C22AE594CA}" dt="2020-01-23T16:10:52.363" v="2" actId="478"/>
          <ac:spMkLst>
            <pc:docMk/>
            <pc:sldMk cId="2480344304" sldId="481"/>
            <ac:spMk id="3" creationId="{8824A0B1-6EE9-124F-BB21-169DFA8CCD9A}"/>
          </ac:spMkLst>
        </pc:spChg>
        <pc:spChg chg="del">
          <ac:chgData name="Donald Ferguson" userId="d4e141de-59d3-4362-b58c-ed2804aa0504" providerId="ADAL" clId="{CB059F28-1933-3142-9FBD-01C22AE594CA}" dt="2020-01-23T16:11:07.933" v="7" actId="478"/>
          <ac:spMkLst>
            <pc:docMk/>
            <pc:sldMk cId="2480344304" sldId="481"/>
            <ac:spMk id="5" creationId="{698A4739-F51F-2445-A4E6-FD72816D9249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6" creationId="{597825CE-66EF-1F4A-90BC-1F82E335FF20}"/>
          </ac:spMkLst>
        </pc:spChg>
        <pc:spChg chg="del">
          <ac:chgData name="Donald Ferguson" userId="d4e141de-59d3-4362-b58c-ed2804aa0504" providerId="ADAL" clId="{CB059F28-1933-3142-9FBD-01C22AE594CA}" dt="2020-01-23T16:11:05.983" v="6" actId="478"/>
          <ac:spMkLst>
            <pc:docMk/>
            <pc:sldMk cId="2480344304" sldId="481"/>
            <ac:spMk id="11" creationId="{45077AAA-FFAE-F34C-A0A8-7BC5AA4A9DBC}"/>
          </ac:spMkLst>
        </pc:spChg>
        <pc:spChg chg="del">
          <ac:chgData name="Donald Ferguson" userId="d4e141de-59d3-4362-b58c-ed2804aa0504" providerId="ADAL" clId="{CB059F28-1933-3142-9FBD-01C22AE594CA}" dt="2020-01-23T16:10:59.082" v="3" actId="478"/>
          <ac:spMkLst>
            <pc:docMk/>
            <pc:sldMk cId="2480344304" sldId="481"/>
            <ac:spMk id="13" creationId="{CA43E88B-3A27-E347-99AA-C29AE135EEE7}"/>
          </ac:spMkLst>
        </pc:spChg>
        <pc:spChg chg="del">
          <ac:chgData name="Donald Ferguson" userId="d4e141de-59d3-4362-b58c-ed2804aa0504" providerId="ADAL" clId="{CB059F28-1933-3142-9FBD-01C22AE594CA}" dt="2020-01-23T16:11:01.632" v="4" actId="478"/>
          <ac:spMkLst>
            <pc:docMk/>
            <pc:sldMk cId="2480344304" sldId="481"/>
            <ac:spMk id="14" creationId="{17835C1F-20D5-2F40-B27F-45E027B36617}"/>
          </ac:spMkLst>
        </pc:spChg>
        <pc:spChg chg="del">
          <ac:chgData name="Donald Ferguson" userId="d4e141de-59d3-4362-b58c-ed2804aa0504" providerId="ADAL" clId="{CB059F28-1933-3142-9FBD-01C22AE594CA}" dt="2020-01-23T16:11:03.628" v="5" actId="478"/>
          <ac:spMkLst>
            <pc:docMk/>
            <pc:sldMk cId="2480344304" sldId="481"/>
            <ac:spMk id="15" creationId="{928C1175-FDA4-204E-8A7B-A561AB47D6A9}"/>
          </ac:spMkLst>
        </pc:spChg>
        <pc:spChg chg="del">
          <ac:chgData name="Donald Ferguson" userId="d4e141de-59d3-4362-b58c-ed2804aa0504" providerId="ADAL" clId="{CB059F28-1933-3142-9FBD-01C22AE594CA}" dt="2020-01-23T16:10:50.054" v="1" actId="478"/>
          <ac:spMkLst>
            <pc:docMk/>
            <pc:sldMk cId="2480344304" sldId="481"/>
            <ac:spMk id="16" creationId="{9EB744EF-8949-C047-8CDD-1D1C852C713F}"/>
          </ac:spMkLst>
        </pc:spChg>
        <pc:spChg chg="add mod">
          <ac:chgData name="Donald Ferguson" userId="d4e141de-59d3-4362-b58c-ed2804aa0504" providerId="ADAL" clId="{CB059F28-1933-3142-9FBD-01C22AE594CA}" dt="2020-01-23T16:15:06.155" v="68" actId="20577"/>
          <ac:spMkLst>
            <pc:docMk/>
            <pc:sldMk cId="2480344304" sldId="481"/>
            <ac:spMk id="17" creationId="{5199634A-674C-2F41-8AD9-E3B8C060DF08}"/>
          </ac:spMkLst>
        </pc:spChg>
        <pc:spChg chg="add mod">
          <ac:chgData name="Donald Ferguson" userId="d4e141de-59d3-4362-b58c-ed2804aa0504" providerId="ADAL" clId="{CB059F28-1933-3142-9FBD-01C22AE594CA}" dt="2020-01-23T16:15:14.329" v="71" actId="20577"/>
          <ac:spMkLst>
            <pc:docMk/>
            <pc:sldMk cId="2480344304" sldId="481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5:25.236" v="80" actId="20577"/>
          <ac:spMkLst>
            <pc:docMk/>
            <pc:sldMk cId="2480344304" sldId="481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2:16.179" v="9" actId="14100"/>
          <ac:picMkLst>
            <pc:docMk/>
            <pc:sldMk cId="2480344304" sldId="481"/>
            <ac:picMk id="4" creationId="{11F9F55F-39C2-984B-BA52-6C04AC81C1F8}"/>
          </ac:picMkLst>
        </pc:picChg>
      </pc:sldChg>
      <pc:sldChg chg="addSp modSp add">
        <pc:chgData name="Donald Ferguson" userId="d4e141de-59d3-4362-b58c-ed2804aa0504" providerId="ADAL" clId="{CB059F28-1933-3142-9FBD-01C22AE594CA}" dt="2020-01-23T16:20:50.968" v="205" actId="207"/>
        <pc:sldMkLst>
          <pc:docMk/>
          <pc:sldMk cId="3305486357" sldId="482"/>
        </pc:sldMkLst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2" creationId="{C1ABA144-BD59-954C-9616-46077AF15481}"/>
          </ac:spMkLst>
        </pc:spChg>
        <pc:spChg chg="add mod">
          <ac:chgData name="Donald Ferguson" userId="d4e141de-59d3-4362-b58c-ed2804aa0504" providerId="ADAL" clId="{CB059F28-1933-3142-9FBD-01C22AE594CA}" dt="2020-01-23T16:20:50.968" v="205" actId="207"/>
          <ac:spMkLst>
            <pc:docMk/>
            <pc:sldMk cId="3305486357" sldId="482"/>
            <ac:spMk id="3" creationId="{6C2B4F55-1C7B-C44B-9F05-41681B5E9239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1" creationId="{D0EBB589-3422-4743-8DD9-9F283BBECE77}"/>
          </ac:spMkLst>
        </pc:spChg>
        <pc:spChg chg="add mod">
          <ac:chgData name="Donald Ferguson" userId="d4e141de-59d3-4362-b58c-ed2804aa0504" providerId="ADAL" clId="{CB059F28-1933-3142-9FBD-01C22AE594CA}" dt="2020-01-23T16:19:49.746" v="148" actId="1076"/>
          <ac:spMkLst>
            <pc:docMk/>
            <pc:sldMk cId="3305486357" sldId="482"/>
            <ac:spMk id="12" creationId="{BBE3C0D3-6EFE-F544-A6F0-CC7CCF66C233}"/>
          </ac:spMkLst>
        </pc:spChg>
        <pc:spChg chg="mod">
          <ac:chgData name="Donald Ferguson" userId="d4e141de-59d3-4362-b58c-ed2804aa0504" providerId="ADAL" clId="{CB059F28-1933-3142-9FBD-01C22AE594CA}" dt="2020-01-23T16:18:36.044" v="84" actId="1076"/>
          <ac:spMkLst>
            <pc:docMk/>
            <pc:sldMk cId="3305486357" sldId="482"/>
            <ac:spMk id="17" creationId="{5199634A-674C-2F41-8AD9-E3B8C060DF08}"/>
          </ac:spMkLst>
        </pc:spChg>
        <pc:spChg chg="mod">
          <ac:chgData name="Donald Ferguson" userId="d4e141de-59d3-4362-b58c-ed2804aa0504" providerId="ADAL" clId="{CB059F28-1933-3142-9FBD-01C22AE594CA}" dt="2020-01-23T16:18:33.330" v="83" actId="1076"/>
          <ac:spMkLst>
            <pc:docMk/>
            <pc:sldMk cId="3305486357" sldId="482"/>
            <ac:spMk id="18" creationId="{42BA65B1-0CC2-3247-9BF3-E0BF61356A3D}"/>
          </ac:spMkLst>
        </pc:spChg>
        <pc:spChg chg="mod">
          <ac:chgData name="Donald Ferguson" userId="d4e141de-59d3-4362-b58c-ed2804aa0504" providerId="ADAL" clId="{CB059F28-1933-3142-9FBD-01C22AE594CA}" dt="2020-01-23T16:18:58.394" v="128" actId="20577"/>
          <ac:spMkLst>
            <pc:docMk/>
            <pc:sldMk cId="3305486357" sldId="482"/>
            <ac:spMk id="33794" creationId="{2D8A47D8-DB33-E34B-A433-FC79FD290EAE}"/>
          </ac:spMkLst>
        </pc:spChg>
        <pc:picChg chg="mod">
          <ac:chgData name="Donald Ferguson" userId="d4e141de-59d3-4362-b58c-ed2804aa0504" providerId="ADAL" clId="{CB059F28-1933-3142-9FBD-01C22AE594CA}" dt="2020-01-23T16:18:29.956" v="82" actId="1076"/>
          <ac:picMkLst>
            <pc:docMk/>
            <pc:sldMk cId="3305486357" sldId="482"/>
            <ac:picMk id="4" creationId="{11F9F55F-39C2-984B-BA52-6C04AC81C1F8}"/>
          </ac:picMkLst>
        </pc:picChg>
      </pc:sldChg>
      <pc:sldChg chg="addSp delSp modSp add">
        <pc:chgData name="Donald Ferguson" userId="d4e141de-59d3-4362-b58c-ed2804aa0504" providerId="ADAL" clId="{CB059F28-1933-3142-9FBD-01C22AE594CA}" dt="2020-01-24T11:27:29.714" v="421" actId="207"/>
        <pc:sldMkLst>
          <pc:docMk/>
          <pc:sldMk cId="81682958" sldId="483"/>
        </pc:sldMkLst>
        <pc:spChg chg="add del mod">
          <ac:chgData name="Donald Ferguson" userId="d4e141de-59d3-4362-b58c-ed2804aa0504" providerId="ADAL" clId="{CB059F28-1933-3142-9FBD-01C22AE594CA}" dt="2020-01-24T10:53:36.813" v="208" actId="478"/>
          <ac:spMkLst>
            <pc:docMk/>
            <pc:sldMk cId="81682958" sldId="483"/>
            <ac:spMk id="3" creationId="{7D6F0256-B9C2-C24D-946B-1EE55243B265}"/>
          </ac:spMkLst>
        </pc:spChg>
        <pc:spChg chg="del">
          <ac:chgData name="Donald Ferguson" userId="d4e141de-59d3-4362-b58c-ed2804aa0504" providerId="ADAL" clId="{CB059F28-1933-3142-9FBD-01C22AE594CA}" dt="2020-01-24T10:53:33.127" v="207" actId="478"/>
          <ac:spMkLst>
            <pc:docMk/>
            <pc:sldMk cId="81682958" sldId="483"/>
            <ac:spMk id="8" creationId="{59B89218-269F-3F4B-8E96-80F55DC444EB}"/>
          </ac:spMkLst>
        </pc:spChg>
        <pc:spChg chg="add mod">
          <ac:chgData name="Donald Ferguson" userId="d4e141de-59d3-4362-b58c-ed2804aa0504" providerId="ADAL" clId="{CB059F28-1933-3142-9FBD-01C22AE594CA}" dt="2020-01-24T11:27:08.834" v="402" actId="1076"/>
          <ac:spMkLst>
            <pc:docMk/>
            <pc:sldMk cId="81682958" sldId="483"/>
            <ac:spMk id="9" creationId="{C3ACAC4E-85C3-9648-8DA6-88B5432C7B44}"/>
          </ac:spMkLst>
        </pc:spChg>
        <pc:spChg chg="add mod">
          <ac:chgData name="Donald Ferguson" userId="d4e141de-59d3-4362-b58c-ed2804aa0504" providerId="ADAL" clId="{CB059F28-1933-3142-9FBD-01C22AE594CA}" dt="2020-01-24T11:27:29.714" v="421" actId="207"/>
          <ac:spMkLst>
            <pc:docMk/>
            <pc:sldMk cId="81682958" sldId="483"/>
            <ac:spMk id="11" creationId="{9115714F-2F08-3D49-9878-24C5F476977C}"/>
          </ac:spMkLst>
        </pc:spChg>
        <pc:spChg chg="add mod">
          <ac:chgData name="Donald Ferguson" userId="d4e141de-59d3-4362-b58c-ed2804aa0504" providerId="ADAL" clId="{CB059F28-1933-3142-9FBD-01C22AE594CA}" dt="2020-01-24T11:25:29.547" v="355" actId="20577"/>
          <ac:spMkLst>
            <pc:docMk/>
            <pc:sldMk cId="81682958" sldId="483"/>
            <ac:spMk id="14" creationId="{9F6A65D2-B477-5744-907F-37157E5A8E61}"/>
          </ac:spMkLst>
        </pc:spChg>
        <pc:spChg chg="add mod">
          <ac:chgData name="Donald Ferguson" userId="d4e141de-59d3-4362-b58c-ed2804aa0504" providerId="ADAL" clId="{CB059F28-1933-3142-9FBD-01C22AE594CA}" dt="2020-01-24T11:25:42.780" v="369" actId="20577"/>
          <ac:spMkLst>
            <pc:docMk/>
            <pc:sldMk cId="81682958" sldId="483"/>
            <ac:spMk id="15" creationId="{F45770D6-CFBD-594D-BF63-05831118E4DB}"/>
          </ac:spMkLst>
        </pc:spChg>
        <pc:spChg chg="add mod">
          <ac:chgData name="Donald Ferguson" userId="d4e141de-59d3-4362-b58c-ed2804aa0504" providerId="ADAL" clId="{CB059F28-1933-3142-9FBD-01C22AE594CA}" dt="2020-01-24T11:26:15.573" v="395" actId="1076"/>
          <ac:spMkLst>
            <pc:docMk/>
            <pc:sldMk cId="81682958" sldId="483"/>
            <ac:spMk id="16" creationId="{5DE9665F-47DB-A242-86A5-1E786EE1693F}"/>
          </ac:spMkLst>
        </pc:spChg>
        <pc:spChg chg="mod">
          <ac:chgData name="Donald Ferguson" userId="d4e141de-59d3-4362-b58c-ed2804aa0504" providerId="ADAL" clId="{CB059F28-1933-3142-9FBD-01C22AE594CA}" dt="2020-01-24T11:23:29.926" v="263" actId="404"/>
          <ac:spMkLst>
            <pc:docMk/>
            <pc:sldMk cId="81682958" sldId="483"/>
            <ac:spMk id="33794" creationId="{2D8A47D8-DB33-E34B-A433-FC79FD290EAE}"/>
          </ac:spMkLst>
        </pc:spChg>
        <pc:picChg chg="add mod">
          <ac:chgData name="Donald Ferguson" userId="d4e141de-59d3-4362-b58c-ed2804aa0504" providerId="ADAL" clId="{CB059F28-1933-3142-9FBD-01C22AE594CA}" dt="2020-01-24T10:54:52.757" v="253" actId="1076"/>
          <ac:picMkLst>
            <pc:docMk/>
            <pc:sldMk cId="81682958" sldId="483"/>
            <ac:picMk id="4" creationId="{9232AE13-96B6-7A44-B9BF-BCAC0E18832B}"/>
          </ac:picMkLst>
        </pc:picChg>
        <pc:picChg chg="add mod">
          <ac:chgData name="Donald Ferguson" userId="d4e141de-59d3-4362-b58c-ed2804aa0504" providerId="ADAL" clId="{CB059F28-1933-3142-9FBD-01C22AE594CA}" dt="2020-01-24T11:27:02.725" v="401" actId="1582"/>
          <ac:picMkLst>
            <pc:docMk/>
            <pc:sldMk cId="81682958" sldId="483"/>
            <ac:picMk id="5" creationId="{7B0F7FBC-6A56-1C43-BBF3-A0A6ED72E9AD}"/>
          </ac:picMkLst>
        </pc:picChg>
        <pc:picChg chg="add mod">
          <ac:chgData name="Donald Ferguson" userId="d4e141de-59d3-4362-b58c-ed2804aa0504" providerId="ADAL" clId="{CB059F28-1933-3142-9FBD-01C22AE594CA}" dt="2020-01-24T11:25:05.485" v="329" actId="1076"/>
          <ac:picMkLst>
            <pc:docMk/>
            <pc:sldMk cId="81682958" sldId="483"/>
            <ac:picMk id="6" creationId="{8405CB2D-43EE-A440-92AA-EA1321C070C0}"/>
          </ac:picMkLst>
        </pc:picChg>
      </pc:sldChg>
    </pc:docChg>
  </pc:docChgLst>
</pc:chgInfo>
</file>

<file path=ppt/media/image1.jpeg>
</file>

<file path=ppt/media/image2.jpeg>
</file>

<file path=ppt/media/image4.png>
</file>

<file path=ppt/media/image5.jpeg>
</file>

<file path=ppt/media/image6.jpe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63119D-4316-7948-AFFD-9AFFD8F424BF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292-08A2-9E4B-9F0A-E14F9ACF4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2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656EE1E6-EFA3-1644-BD8F-FD7AFC677D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FBEE1F3-0E5F-C843-A449-869B3EDB57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AD037883-A806-CC49-A245-D57B933B86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791CE710-0656-A24D-B46D-960677A0CA2A}" type="slidenum">
              <a:rPr lang="en-US" altLang="en-US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9654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7E4010D-B469-485C-9478-EC8472477B6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711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3637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0774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416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7DE4E5-79F5-4AF4-9119-D11AC2C04AD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902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D16834-209D-4E76-8929-85593954169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7719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BAA96B3-F44A-462E-9F3B-FC947B143EC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278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93848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9A1746-BC92-49CA-A120-ACAD23E137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6576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368658-0DFD-4DB0-8AA5-9E00D97595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246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1812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1498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1771A0E-559D-43D5-85C1-2D375155CEF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3571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6E3BFCD-61F2-489C-9C66-EB1B41452C5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53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437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CC0252F-502D-463C-A8AA-53AD833A94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7841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AE4D7F-1E33-42F8-B511-F7C8C40A7E4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3490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30761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AE1106A-09D7-4CBD-A5F5-BE222B3FA3D1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3112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18020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582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1637794-A468-4EC6-9DD2-8F932E639220}" type="slidenum">
              <a:rPr kumimoji="0" lang="en-US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99484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19B9DFD-DF31-43CC-8BBB-94C6B775DF6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19397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CA03AE4-EA27-469C-8E49-6A6D2386542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8981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692E26-C62E-47DD-B019-6402D6B9721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4371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1DCB9B52-67BD-F540-91C0-20C96F20826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B8CF1704-6290-EB48-BBAC-4E4F8D8337E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6E05037B-EB89-3F4C-B30A-8A9A1D86A5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740825B-B026-0346-855E-C13D26B7AAE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392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1761" indent="-285293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1171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597640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4108" indent="-228234" defTabSz="928787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0577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67045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3514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79982" indent="-228234" defTabSz="928787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74961-0CF3-42A6-8222-18520414FAD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5325"/>
            <a:ext cx="6188075" cy="3481388"/>
          </a:xfrm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759" y="4410392"/>
            <a:ext cx="5134182" cy="417734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1B8CAD7-46FF-4242-BDA5-2263185C4B8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9740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793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3022" tIns="46511" rIns="93022" bIns="46511" anchor="b"/>
          <a:lstStyle/>
          <a:p>
            <a:pPr marL="0" marR="0" lvl="0" indent="0" algn="r" defTabSz="92878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D799AF1-7295-4E0B-8743-1CC5B98377B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28787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735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516B392-AB16-433E-A341-C08B2964F80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96913"/>
            <a:ext cx="6188075" cy="3481387"/>
          </a:xfrm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622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 txBox="1">
            <a:spLocks noGrp="1" noChangeArrowheads="1"/>
          </p:cNvSpPr>
          <p:nvPr/>
        </p:nvSpPr>
        <p:spPr bwMode="auto">
          <a:xfrm>
            <a:off x="3966315" y="8820783"/>
            <a:ext cx="3031385" cy="462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3022" tIns="46511" rIns="93022" bIns="46511" anchor="b"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30275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E2E42CA-A09A-4793-8A18-57204D130B5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panose="020B0604020202020204" pitchFamily="34" charset="0"/>
                <a:ea typeface="MS PGothic" panose="020B0600070205080204" pitchFamily="34" charset="-128"/>
                <a:cs typeface="+mn-cs"/>
              </a:rPr>
              <a:pPr marL="0" marR="0" lvl="0" indent="0" algn="r" defTabSz="93027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panose="020B0604020202020204" pitchFamily="34" charset="0"/>
              <a:ea typeface="MS PGothic" panose="020B0600070205080204" pitchFamily="34" charset="-128"/>
              <a:cs typeface="+mn-cs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6913"/>
            <a:ext cx="4641850" cy="3481387"/>
          </a:xfrm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805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5F74-182E-BB48-8D2B-07C712E12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EE657-005A-474E-9EFB-2A7FC162D0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39296E-6C75-E244-8E26-09C724B5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E010-FD79-A640-AF78-35E57754B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E2875C-49E3-0748-9DD7-E70261BF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8CFB4-D588-DB43-8329-CFBC4B02A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655D7A-9D50-4C45-9864-6D30EB671F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0838A-5656-124D-8BF3-1E949074F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0D81D-7136-304C-AF23-CB01D6404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AC51-11C7-CB48-B714-9A51BD2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3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1508CC-25B8-724E-A485-267836A274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C475C5-878A-7448-B7EA-5D1929BC1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597D-3E63-F34A-85AD-692632909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A5C80-A328-A84B-A792-F52A97DE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AD0C-13B0-7A45-8437-962E89F0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52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0098" y="5726113"/>
            <a:ext cx="371845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600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sz="1600" b="1" baseline="30000" dirty="0">
                <a:solidFill>
                  <a:srgbClr val="002060"/>
                </a:solidFill>
              </a:rPr>
              <a:t>th</a:t>
            </a:r>
            <a:r>
              <a:rPr lang="en-US" altLang="en-US" sz="1600" b="1" dirty="0">
                <a:solidFill>
                  <a:srgbClr val="002060"/>
                </a:solidFill>
              </a:rPr>
              <a:t> Ed</a:t>
            </a:r>
            <a:r>
              <a:rPr lang="en-US" altLang="en-US" sz="1600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2286000"/>
            <a:ext cx="103632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94751" y="6218238"/>
            <a:ext cx="2540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8478" y="1"/>
            <a:ext cx="1775025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582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167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828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851" y="1093789"/>
            <a:ext cx="5005916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4967" y="1093789"/>
            <a:ext cx="500591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3800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92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0073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5875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9543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0631-AF79-CB4F-8027-E0627573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B81B-56D3-6149-BE5A-B00FBE9E3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6F13A-7E39-0443-AD3F-36E43E3F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85F-3A2A-B94E-B0B8-C57715372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DC4E-0554-5A47-997D-B0D36D69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66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873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73365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01667" y="117475"/>
            <a:ext cx="26924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7" y="117475"/>
            <a:ext cx="78740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82799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675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0932A-7049-E244-A552-A089DD94E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1626F-7D9A-F14F-80C0-7FE675B2A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2512E-0E2D-C941-8FAF-6C0551526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1E45-73B4-6747-B321-2E483BC2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03C89F-D861-0C40-B76D-AD82020C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57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89384-B21C-FE4D-B186-D2DE01D13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F0ACB-00E0-EA44-94F9-907CF0B18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81A74-F708-A543-8461-8E2A496FD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3DD59-2E86-404C-AD21-96450944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5D805-E7AB-BF4F-8169-0FE381DD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CBC66-E29D-5348-B1E0-A7385E028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4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B1853-E1D5-5248-81D4-129C121D8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29E33-962E-3D4C-A91F-B6ED4711E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F8A5D9-84B1-B243-A7E5-60B88515B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7EDEFD-C894-3844-8E69-BD2106E16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1FCC94-A239-BC4E-A4D2-3BD1F10D77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C9834-4B66-5A46-AEC1-63471808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231009-6D5E-9546-AA2F-623451B4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3EF0D9-3C1D-C545-9699-F4B49387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89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3C9F-7D12-3545-960E-705A5766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2C850-D872-A241-B2B2-7623EF39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6ADEAC-2CB6-1D4C-A1DB-89C644319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CB009C-E6AF-8948-BA86-4D21DC65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91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3CC0B-231A-5D4C-B50C-6990FC9FC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100CFF-A594-B745-B588-F3BA499A0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C5C5C-C143-EF48-8332-547B11A90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51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E3709-8557-4441-B9CA-E8FD675B9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87A9-E73C-3046-B5A2-336EFB280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394F4-5E37-0543-873C-27131331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DEB37B-D0FF-554C-9132-939DF0406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64E33-7C3A-AC43-852C-741F78E4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CC0865-940A-904D-B9AC-0CA643A76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8B4C-CA29-F543-9801-B1496CEF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5EBE1-24FC-C94E-AA4B-9001408B2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62E6E6-6F35-EC4F-945E-68E3AE21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8D57-A3B5-A143-B9A5-1CF5731F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37337-B90D-8C44-A277-4C9650A06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42EDE-4632-9A4D-A4A2-3C40F6C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04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310981-2FFD-754A-BD07-0FA7A8DB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A86A5-2AA3-2140-9A6E-48DBFBCD0B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3C510-4132-CD46-843D-6B4391ACFF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0C750-AE18-EC43-9491-942A17C3900E}" type="datetimeFigureOut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EA088-8C7C-3C4A-8B72-0C34ED5855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F9200-B4E2-B04D-830A-D00CCD0E5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CFC11-EFDF-2A41-ADA5-A9517D3E7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33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97527" y="1093789"/>
            <a:ext cx="10303357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4008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2889" y="6613526"/>
            <a:ext cx="240322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47905" y="6613526"/>
            <a:ext cx="44755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024467" y="117475"/>
            <a:ext cx="1076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6"/>
            <a:ext cx="259558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11889317" y="5445126"/>
            <a:ext cx="302683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 sz="1800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7395" y="1"/>
            <a:ext cx="989349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967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b-book.com/db7/university-lab-dir/sample_tables-dir/index.html" TargetMode="External"/><Relationship Id="rId3" Type="http://schemas.openxmlformats.org/officeDocument/2006/relationships/image" Target="../media/image3.emf"/><Relationship Id="rId7" Type="http://schemas.openxmlformats.org/officeDocument/2006/relationships/hyperlink" Target="https://docs.anaconda.com/anaconda/install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mysql.com/downloads/workbench/" TargetMode="External"/><Relationship Id="rId5" Type="http://schemas.openxmlformats.org/officeDocument/2006/relationships/hyperlink" Target="https://dev.mysql.com/downloads/mysql/" TargetMode="External"/><Relationship Id="rId4" Type="http://schemas.openxmlformats.org/officeDocument/2006/relationships/hyperlink" Target="https://dev.mysql.com/doc/refman/8.0/en/installing.html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1keydata.com/datawarehousing/data-modeling-levels.html" TargetMode="External"/><Relationship Id="rId3" Type="http://schemas.openxmlformats.org/officeDocument/2006/relationships/image" Target="../media/image3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hyperlink" Target="https://ehikioya.com/conceptual-logical-physical-database-modeling/" TargetMode="External"/><Relationship Id="rId4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11" descr="16x9_BG-02.jpg">
            <a:extLst>
              <a:ext uri="{FF2B5EF4-FFF2-40B4-BE49-F238E27FC236}">
                <a16:creationId xmlns:a16="http://schemas.microsoft.com/office/drawing/2014/main" id="{4E0DF001-5020-8A41-AF73-219BE90F8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810734-2FF0-7649-82FB-EC580E6158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>
              <a:solidFill>
                <a:srgbClr val="E6B9B8"/>
              </a:solidFill>
            </a:endParaRPr>
          </a:p>
        </p:txBody>
      </p:sp>
      <p:pic>
        <p:nvPicPr>
          <p:cNvPr id="14339" name="Picture 7">
            <a:extLst>
              <a:ext uri="{FF2B5EF4-FFF2-40B4-BE49-F238E27FC236}">
                <a16:creationId xmlns:a16="http://schemas.microsoft.com/office/drawing/2014/main" id="{7835CF87-06AB-FE46-A84F-6DFA7ED80F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TextBox 9">
            <a:extLst>
              <a:ext uri="{FF2B5EF4-FFF2-40B4-BE49-F238E27FC236}">
                <a16:creationId xmlns:a16="http://schemas.microsoft.com/office/drawing/2014/main" id="{5FBCA086-777B-F84D-8B1A-9780D84C1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184401"/>
            <a:ext cx="12192000" cy="2226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267" i="1" dirty="0">
                <a:solidFill>
                  <a:schemeClr val="bg1"/>
                </a:solidFill>
              </a:rPr>
              <a:t>W4111 – 02: Introduction to Databases</a:t>
            </a: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Lecture 1: Introduction, Course Overview, Core Concepts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sz="2400" i="1" dirty="0">
              <a:solidFill>
                <a:schemeClr val="bg1"/>
              </a:solidFill>
            </a:endParaRP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dirty="0">
                <a:solidFill>
                  <a:schemeClr val="bg1"/>
                </a:solidFill>
              </a:rPr>
              <a:t>Donald F. Ferguson</a:t>
            </a:r>
            <a:br>
              <a:rPr lang="en-US" altLang="en-US" sz="2400" i="1" dirty="0">
                <a:solidFill>
                  <a:schemeClr val="bg1"/>
                </a:solidFill>
              </a:rPr>
            </a:br>
            <a:r>
              <a:rPr lang="en-US" altLang="en-US" sz="2400" i="1" dirty="0">
                <a:solidFill>
                  <a:schemeClr val="bg1"/>
                </a:solidFill>
              </a:rPr>
              <a:t>dff9@Columbia.edu</a:t>
            </a:r>
          </a:p>
        </p:txBody>
      </p:sp>
      <p:sp>
        <p:nvSpPr>
          <p:cNvPr id="14341" name="TextBox 10">
            <a:extLst>
              <a:ext uri="{FF2B5EF4-FFF2-40B4-BE49-F238E27FC236}">
                <a16:creationId xmlns:a16="http://schemas.microsoft.com/office/drawing/2014/main" id="{71265E2E-5284-434C-AC84-B53CF6C6D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61101"/>
            <a:ext cx="12192000" cy="454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200"/>
              </a:lnSpc>
              <a:spcBef>
                <a:spcPct val="0"/>
              </a:spcBef>
              <a:buNone/>
            </a:pPr>
            <a:r>
              <a:rPr lang="en-US" altLang="en-US" sz="1600" i="1">
                <a:solidFill>
                  <a:schemeClr val="bg1"/>
                </a:solidFill>
              </a:rPr>
              <a:t>TRANSCENDING DISCIPLINES, TRANSFORMING LIVES</a:t>
            </a:r>
          </a:p>
        </p:txBody>
      </p:sp>
    </p:spTree>
    <p:extLst>
      <p:ext uri="{BB962C8B-B14F-4D97-AF65-F5344CB8AC3E}">
        <p14:creationId xmlns:p14="http://schemas.microsoft.com/office/powerpoint/2010/main" val="3923107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University Database Example</a:t>
            </a:r>
          </a:p>
        </p:txBody>
      </p:sp>
      <p:sp>
        <p:nvSpPr>
          <p:cNvPr id="1126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45023"/>
            <a:ext cx="7638802" cy="4903787"/>
          </a:xfrm>
        </p:spPr>
        <p:txBody>
          <a:bodyPr/>
          <a:lstStyle/>
          <a:p>
            <a:r>
              <a:rPr lang="en-US" altLang="en-US" dirty="0"/>
              <a:t>In this text we will be using a university database to illustrate all the concepts</a:t>
            </a:r>
          </a:p>
          <a:p>
            <a:r>
              <a:rPr lang="en-US" altLang="en-US" dirty="0"/>
              <a:t>Data consists of information about:</a:t>
            </a:r>
          </a:p>
          <a:p>
            <a:pPr lvl="1"/>
            <a:r>
              <a:rPr lang="en-US" altLang="en-US" dirty="0"/>
              <a:t>Students</a:t>
            </a:r>
          </a:p>
          <a:p>
            <a:pPr lvl="1"/>
            <a:r>
              <a:rPr lang="en-US" altLang="en-US" dirty="0"/>
              <a:t>Instructors</a:t>
            </a:r>
          </a:p>
          <a:p>
            <a:pPr lvl="1"/>
            <a:r>
              <a:rPr lang="en-US" altLang="en-US" dirty="0"/>
              <a:t>Classes</a:t>
            </a:r>
          </a:p>
          <a:p>
            <a:r>
              <a:rPr lang="en-US" altLang="en-US" dirty="0"/>
              <a:t>Application program examples:</a:t>
            </a:r>
          </a:p>
          <a:p>
            <a:pPr lvl="1"/>
            <a:r>
              <a:rPr lang="en-US" altLang="en-US" dirty="0"/>
              <a:t>Add new students, instructors, and courses</a:t>
            </a:r>
          </a:p>
          <a:p>
            <a:pPr lvl="1"/>
            <a:r>
              <a:rPr lang="en-US" altLang="en-US" dirty="0"/>
              <a:t>Register students for courses, and generate class rosters</a:t>
            </a:r>
          </a:p>
          <a:p>
            <a:pPr lvl="1"/>
            <a:r>
              <a:rPr lang="en-US" altLang="en-US" dirty="0"/>
              <a:t>Assign grades to students, compute grade point averages (GPA) and generate transcripts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59338838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University Database from Textbook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11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D4D3F7-B7D9-0A4B-ACC1-28A9EA7839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418" y="817439"/>
            <a:ext cx="7280273" cy="522312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A25AA1C-0257-4F46-8741-A3ED725DD4D0}"/>
              </a:ext>
            </a:extLst>
          </p:cNvPr>
          <p:cNvSpPr/>
          <p:nvPr/>
        </p:nvSpPr>
        <p:spPr>
          <a:xfrm>
            <a:off x="4373368" y="1405143"/>
            <a:ext cx="73822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www.db-book.com</a:t>
            </a:r>
            <a:r>
              <a:rPr lang="en-US" sz="3200" dirty="0"/>
              <a:t>/db7/</a:t>
            </a:r>
            <a:r>
              <a:rPr lang="en-US" sz="3200" dirty="0" err="1"/>
              <a:t>index.html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48461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University Database from textbook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852054"/>
            <a:ext cx="11778953" cy="5371521"/>
          </a:xfrm>
        </p:spPr>
        <p:txBody>
          <a:bodyPr>
            <a:noAutofit/>
          </a:bodyPr>
          <a:lstStyle/>
          <a:p>
            <a:r>
              <a:rPr lang="en-US" sz="2000" dirty="0"/>
              <a:t>Software installation:</a:t>
            </a:r>
          </a:p>
          <a:p>
            <a:pPr lvl="1"/>
            <a:r>
              <a:rPr lang="en-US" sz="1800" dirty="0"/>
              <a:t>Download and install MySQL Server Community Edition V8.0 on your laptop.</a:t>
            </a:r>
          </a:p>
          <a:p>
            <a:pPr lvl="2"/>
            <a:r>
              <a:rPr lang="en-US" sz="1400" dirty="0">
                <a:hlinkClick r:id="rId4"/>
              </a:rPr>
              <a:t>https://dev.mysql.com/doc/refman/8.0/en/installing.html</a:t>
            </a:r>
            <a:endParaRPr lang="en-US" sz="1400" dirty="0"/>
          </a:p>
          <a:p>
            <a:pPr lvl="2"/>
            <a:r>
              <a:rPr lang="en-US" sz="1400" dirty="0">
                <a:hlinkClick r:id="rId5"/>
              </a:rPr>
              <a:t>https://dev.mysql.com/downloads/mysql/</a:t>
            </a:r>
            <a:endParaRPr lang="en-US" sz="1400" dirty="0"/>
          </a:p>
          <a:p>
            <a:pPr lvl="1"/>
            <a:r>
              <a:rPr lang="en-US" sz="1800" dirty="0"/>
              <a:t>Download and install MySQL Workbench V8</a:t>
            </a:r>
          </a:p>
          <a:p>
            <a:pPr lvl="2"/>
            <a:r>
              <a:rPr lang="en-US" sz="1400" dirty="0">
                <a:hlinkClick r:id="rId6"/>
              </a:rPr>
              <a:t>https://dev.mysql.com/downloads/workbench/</a:t>
            </a:r>
            <a:endParaRPr lang="en-US" sz="1400" dirty="0"/>
          </a:p>
          <a:p>
            <a:pPr lvl="1"/>
            <a:r>
              <a:rPr lang="en-US" sz="1800" dirty="0"/>
              <a:t>Download and install Anaconda:</a:t>
            </a:r>
          </a:p>
          <a:p>
            <a:pPr lvl="2"/>
            <a:r>
              <a:rPr lang="en-US" sz="1400" dirty="0">
                <a:hlinkClick r:id="rId7"/>
              </a:rPr>
              <a:t>https://docs.anaconda.com/anaconda/install/</a:t>
            </a:r>
            <a:endParaRPr lang="en-US" sz="1400" dirty="0"/>
          </a:p>
          <a:p>
            <a:r>
              <a:rPr lang="en-US" sz="2000" dirty="0"/>
              <a:t>I will demo and record the installation. This is a little hard for me because I already have all of this installed.</a:t>
            </a:r>
          </a:p>
          <a:p>
            <a:r>
              <a:rPr lang="en-US" sz="2000" dirty="0"/>
              <a:t>Start MySQL Workbench, connect to DB server, create a schema W1111F20.</a:t>
            </a:r>
          </a:p>
          <a:p>
            <a:r>
              <a:rPr lang="en-US" sz="2000" dirty="0"/>
              <a:t>Install sample databases:</a:t>
            </a:r>
          </a:p>
          <a:p>
            <a:pPr lvl="1"/>
            <a:r>
              <a:rPr lang="en-US" sz="1800" dirty="0"/>
              <a:t>Download the sample database. Use the DDL version without drop table.</a:t>
            </a:r>
            <a:br>
              <a:rPr lang="en-US" sz="1800" dirty="0"/>
            </a:br>
            <a:r>
              <a:rPr lang="en-US" sz="1800" dirty="0">
                <a:hlinkClick r:id="rId8"/>
              </a:rPr>
              <a:t>https://www.db-book.com/db7/university-lab-dir/sample_tables-dir/index.html</a:t>
            </a:r>
            <a:endParaRPr lang="en-US" sz="1800" dirty="0"/>
          </a:p>
          <a:p>
            <a:pPr lvl="1"/>
            <a:r>
              <a:rPr lang="en-US" sz="1800" dirty="0"/>
              <a:t>Download the script to load the data.</a:t>
            </a:r>
          </a:p>
          <a:p>
            <a:pPr lvl="1"/>
            <a:r>
              <a:rPr lang="en-US" sz="1800" dirty="0"/>
              <a:t>Open the SQL scripts and execute the scripts, starting with create DDL script.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72186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29811"/>
            <a:ext cx="7647680" cy="4895503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database system is a collection of interrelated data and a set of programs that allow users to access and modify these data. 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major purpose of a database system is to provide users with an abstract view of the data.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models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A collection of conceptual tools for describing data, data relationships, data semantics, and consistency constraints.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Data abstraction</a:t>
            </a:r>
          </a:p>
          <a:p>
            <a:pPr lvl="2"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Hide the complexity  of data structures to represent data in the database from users through several levels of data abstraction.</a:t>
            </a:r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  <a:p>
            <a:pPr lvl="1">
              <a:tabLst>
                <a:tab pos="1365647" algn="l"/>
                <a:tab pos="2744391" algn="l"/>
                <a:tab pos="2957513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11403299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Models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57216"/>
            <a:ext cx="7802626" cy="4819329"/>
          </a:xfrm>
        </p:spPr>
        <p:txBody>
          <a:bodyPr/>
          <a:lstStyle/>
          <a:p>
            <a:r>
              <a:rPr lang="en-US" altLang="en-US" dirty="0"/>
              <a:t>A collection of tools for describing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relationships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semantics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Data constraints</a:t>
            </a:r>
          </a:p>
          <a:p>
            <a:r>
              <a:rPr lang="en-US" altLang="en-US" dirty="0"/>
              <a:t>Relational model</a:t>
            </a:r>
          </a:p>
          <a:p>
            <a:r>
              <a:rPr lang="en-US" altLang="en-US" dirty="0"/>
              <a:t>Entity-Relationship data model (mainly for database design) </a:t>
            </a:r>
          </a:p>
          <a:p>
            <a:r>
              <a:rPr lang="en-US" altLang="en-US" dirty="0"/>
              <a:t>Object-based data models (Object-oriented and Object-relational)</a:t>
            </a:r>
          </a:p>
          <a:p>
            <a:r>
              <a:rPr lang="en-US" altLang="en-US" dirty="0"/>
              <a:t>Semi-structured data model  (XML)</a:t>
            </a:r>
          </a:p>
          <a:p>
            <a:r>
              <a:rPr lang="en-US" altLang="en-US" dirty="0"/>
              <a:t>Other older models:</a:t>
            </a:r>
          </a:p>
          <a:p>
            <a:pPr lvl="1"/>
            <a:r>
              <a:rPr lang="en-US" altLang="en-US" dirty="0"/>
              <a:t>Network model </a:t>
            </a:r>
          </a:p>
          <a:p>
            <a:pPr lvl="1"/>
            <a:r>
              <a:rPr lang="en-US" altLang="en-US" dirty="0"/>
              <a:t>Hierarchical model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5313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Relational Model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91327"/>
            <a:ext cx="7924546" cy="1490914"/>
          </a:xfrm>
        </p:spPr>
        <p:txBody>
          <a:bodyPr/>
          <a:lstStyle/>
          <a:p>
            <a:r>
              <a:rPr lang="en-US" altLang="en-US" dirty="0"/>
              <a:t>All the data is stored in various tables.</a:t>
            </a:r>
          </a:p>
          <a:p>
            <a:r>
              <a:rPr lang="en-US" altLang="en-US" dirty="0"/>
              <a:t>Example of tabular data in the relational model</a:t>
            </a:r>
          </a:p>
        </p:txBody>
      </p:sp>
      <p:sp>
        <p:nvSpPr>
          <p:cNvPr id="25603" name="Line 31"/>
          <p:cNvSpPr>
            <a:spLocks noChangeShapeType="1"/>
          </p:cNvSpPr>
          <p:nvPr/>
        </p:nvSpPr>
        <p:spPr bwMode="auto">
          <a:xfrm flipH="1">
            <a:off x="6836617" y="2289431"/>
            <a:ext cx="642938" cy="4786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4" name="Text Box 32"/>
          <p:cNvSpPr txBox="1">
            <a:spLocks noChangeArrowheads="1"/>
          </p:cNvSpPr>
          <p:nvPr/>
        </p:nvSpPr>
        <p:spPr bwMode="auto">
          <a:xfrm>
            <a:off x="7064694" y="2012968"/>
            <a:ext cx="78899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Columns</a:t>
            </a:r>
          </a:p>
        </p:txBody>
      </p:sp>
      <p:sp>
        <p:nvSpPr>
          <p:cNvPr id="25605" name="Line 33"/>
          <p:cNvSpPr>
            <a:spLocks noChangeShapeType="1"/>
          </p:cNvSpPr>
          <p:nvPr/>
        </p:nvSpPr>
        <p:spPr bwMode="auto">
          <a:xfrm flipH="1">
            <a:off x="6100288" y="2286476"/>
            <a:ext cx="1132285" cy="46791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25606" name="Picture 37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330"/>
          <a:stretch>
            <a:fillRect/>
          </a:stretch>
        </p:blipFill>
        <p:spPr bwMode="auto">
          <a:xfrm>
            <a:off x="2282914" y="2854284"/>
            <a:ext cx="5258309" cy="3563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7" name="Text Box 38"/>
          <p:cNvSpPr txBox="1">
            <a:spLocks noChangeArrowheads="1"/>
          </p:cNvSpPr>
          <p:nvPr/>
        </p:nvSpPr>
        <p:spPr bwMode="auto">
          <a:xfrm>
            <a:off x="8280371" y="3078526"/>
            <a:ext cx="5677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000000"/>
                </a:solidFill>
              </a:rPr>
              <a:t>Rows</a:t>
            </a:r>
          </a:p>
        </p:txBody>
      </p:sp>
      <p:sp>
        <p:nvSpPr>
          <p:cNvPr id="25608" name="Line 39"/>
          <p:cNvSpPr>
            <a:spLocks noChangeShapeType="1"/>
          </p:cNvSpPr>
          <p:nvPr/>
        </p:nvSpPr>
        <p:spPr bwMode="auto">
          <a:xfrm flipH="1">
            <a:off x="7579090" y="3268646"/>
            <a:ext cx="395288" cy="214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sp>
        <p:nvSpPr>
          <p:cNvPr id="25609" name="Line 40"/>
          <p:cNvSpPr>
            <a:spLocks noChangeShapeType="1"/>
          </p:cNvSpPr>
          <p:nvPr/>
        </p:nvSpPr>
        <p:spPr bwMode="auto">
          <a:xfrm flipH="1">
            <a:off x="7532170" y="3292829"/>
            <a:ext cx="395288" cy="181213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200">
              <a:solidFill>
                <a:srgbClr val="000000"/>
              </a:solidFill>
              <a:latin typeface="Helvetica" panose="020B0604020202020204" pitchFamily="34" charset="0"/>
              <a:ea typeface="MS PGothic" panose="020B0600070205080204" pitchFamily="34" charset="-128"/>
            </a:endParaRPr>
          </a:p>
        </p:txBody>
      </p:sp>
      <p:pic>
        <p:nvPicPr>
          <p:cNvPr id="11" name="Picture 2" descr="Edgar F. Cod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9745" y="993387"/>
            <a:ext cx="905257" cy="85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8233317" y="1952275"/>
            <a:ext cx="132600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Ted Codd</a:t>
            </a:r>
            <a:br>
              <a:rPr lang="en-IN" sz="1050" b="1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</a:br>
            <a:r>
              <a:rPr lang="en-IN" sz="1050" dirty="0">
                <a:solidFill>
                  <a:srgbClr val="000000"/>
                </a:solidFill>
                <a:latin typeface="Helvetica" panose="020B0604020202020204" pitchFamily="34" charset="0"/>
                <a:ea typeface="MS PGothic" panose="020B0600070205080204" pitchFamily="34" charset="-128"/>
              </a:rPr>
              <a:t>Turing Award 1981</a:t>
            </a:r>
          </a:p>
        </p:txBody>
      </p:sp>
    </p:spTree>
    <p:extLst>
      <p:ext uri="{BB962C8B-B14F-4D97-AF65-F5344CB8AC3E}">
        <p14:creationId xmlns:p14="http://schemas.microsoft.com/office/powerpoint/2010/main" val="3550198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A Sample Relational Database</a:t>
            </a:r>
          </a:p>
        </p:txBody>
      </p:sp>
      <p:pic>
        <p:nvPicPr>
          <p:cNvPr id="27650" name="Picture 3" descr="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015" y="1345475"/>
            <a:ext cx="4197313" cy="5018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6770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653241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Data Modeling and Levels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17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FC320C-0BAD-C143-8B6F-A54088520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55" y="1151082"/>
            <a:ext cx="4918364" cy="2732424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85AC539-3B39-7941-BED7-B638968EF697}"/>
              </a:ext>
            </a:extLst>
          </p:cNvPr>
          <p:cNvSpPr/>
          <p:nvPr/>
        </p:nvSpPr>
        <p:spPr>
          <a:xfrm>
            <a:off x="90054" y="854584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5"/>
              </a:rPr>
              <a:t>https://ehikioya.com/conceptual-logical-physical-database-modeling/</a:t>
            </a:r>
            <a:endParaRPr lang="en-US" sz="14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AC8D13E-9660-594E-A969-94946EDA79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59581" y="3527255"/>
            <a:ext cx="6213764" cy="26713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93F164B-7642-9E41-AA1F-9DAAF34621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5888" y="596714"/>
            <a:ext cx="4121150" cy="273403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1910A32-A288-264C-929E-16D4CABE5443}"/>
              </a:ext>
            </a:extLst>
          </p:cNvPr>
          <p:cNvSpPr/>
          <p:nvPr/>
        </p:nvSpPr>
        <p:spPr>
          <a:xfrm>
            <a:off x="6726671" y="322576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086D3B-8E21-9F45-ABBA-E2C2DFB72115}"/>
              </a:ext>
            </a:extLst>
          </p:cNvPr>
          <p:cNvSpPr/>
          <p:nvPr/>
        </p:nvSpPr>
        <p:spPr>
          <a:xfrm>
            <a:off x="6331527" y="5976859"/>
            <a:ext cx="4537074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8"/>
              </a:rPr>
              <a:t>https://www.1keydata.com/datawarehousing/data-modeling-levels.html</a:t>
            </a:r>
            <a:endParaRPr lang="en-US" sz="11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031C622-7993-A24F-AC81-8690BBDB5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4021282"/>
            <a:ext cx="5354781" cy="2239818"/>
          </a:xfrm>
        </p:spPr>
        <p:txBody>
          <a:bodyPr>
            <a:noAutofit/>
          </a:bodyPr>
          <a:lstStyle/>
          <a:p>
            <a:r>
              <a:rPr lang="en-US" sz="2000" dirty="0"/>
              <a:t>It is easy to get carried away with modeling.</a:t>
            </a:r>
            <a:br>
              <a:rPr lang="en-US" sz="2000" dirty="0"/>
            </a:br>
            <a:r>
              <a:rPr lang="en-US" sz="2000" dirty="0"/>
              <a:t>You can spend all your time modeling and </a:t>
            </a:r>
            <a:br>
              <a:rPr lang="en-US" sz="2000" dirty="0"/>
            </a:br>
            <a:r>
              <a:rPr lang="en-US" sz="2000" dirty="0"/>
              <a:t>not actually build the schema.</a:t>
            </a:r>
          </a:p>
          <a:p>
            <a:r>
              <a:rPr lang="en-US" sz="2000" dirty="0"/>
              <a:t>We will use the approaches in class.</a:t>
            </a:r>
          </a:p>
          <a:p>
            <a:r>
              <a:rPr lang="en-US" sz="2000" dirty="0"/>
              <a:t>Mostly to understand concepts and patterns.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76192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Levels of Abstraction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638803" cy="4903787"/>
          </a:xfrm>
        </p:spPr>
        <p:txBody>
          <a:bodyPr/>
          <a:lstStyle/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Physical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how a record (e.g., instructor) is stored.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Logical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describes data stored in database, and the relationships among the data.</a:t>
            </a:r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	type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= </a:t>
            </a:r>
            <a:r>
              <a:rPr lang="en-US" altLang="en-US" b="1" dirty="0"/>
              <a:t>record</a:t>
            </a:r>
            <a:endParaRPr lang="en-US" altLang="en-US" dirty="0"/>
          </a:p>
          <a:p>
            <a:pPr lvl="1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dirty="0"/>
              <a:t>		</a:t>
            </a:r>
            <a:r>
              <a:rPr lang="en-US" altLang="en-US" i="1" dirty="0"/>
              <a:t>ID</a:t>
            </a:r>
            <a:r>
              <a:rPr lang="en-US" altLang="en-US" dirty="0"/>
              <a:t> : string; 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 err="1"/>
              <a:t>dept_name</a:t>
            </a:r>
            <a:r>
              <a:rPr lang="en-US" altLang="en-US" dirty="0"/>
              <a:t> : string;</a:t>
            </a:r>
            <a:br>
              <a:rPr lang="en-US" altLang="en-US" dirty="0"/>
            </a:br>
            <a:r>
              <a:rPr lang="en-US" altLang="en-US" dirty="0"/>
              <a:t>	</a:t>
            </a:r>
            <a:r>
              <a:rPr lang="en-US" altLang="en-US" i="1" dirty="0"/>
              <a:t>salary</a:t>
            </a:r>
            <a:r>
              <a:rPr lang="en-US" altLang="en-US" dirty="0"/>
              <a:t> : integer;</a:t>
            </a:r>
          </a:p>
          <a:p>
            <a:pPr lvl="4">
              <a:buNone/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/>
              <a:t>end</a:t>
            </a:r>
            <a:r>
              <a:rPr lang="en-US" altLang="en-US" dirty="0"/>
              <a:t>;</a:t>
            </a:r>
          </a:p>
          <a:p>
            <a:pPr>
              <a:tabLst>
                <a:tab pos="1365647" algn="l"/>
                <a:tab pos="2744391" algn="l"/>
                <a:tab pos="2957513" algn="l"/>
              </a:tabLst>
            </a:pPr>
            <a:r>
              <a:rPr lang="en-US" altLang="en-US" b="1" dirty="0">
                <a:solidFill>
                  <a:srgbClr val="002060"/>
                </a:solidFill>
              </a:rPr>
              <a:t>View level</a:t>
            </a:r>
            <a:r>
              <a:rPr lang="en-US" altLang="en-US" dirty="0">
                <a:solidFill>
                  <a:srgbClr val="002060"/>
                </a:solidFill>
              </a:rPr>
              <a:t>:</a:t>
            </a:r>
            <a:r>
              <a:rPr lang="en-US" altLang="en-US" b="1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application programs hide details of data types.  Views can also hide information (such as an employee</a:t>
            </a:r>
            <a:r>
              <a:rPr lang="ja-JP" altLang="en-US" dirty="0"/>
              <a:t>’</a:t>
            </a:r>
            <a:r>
              <a:rPr lang="en-US" altLang="ja-JP" dirty="0"/>
              <a:t>s salary) for security purposes. 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721129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View of Data</a:t>
            </a:r>
          </a:p>
        </p:txBody>
      </p:sp>
      <p:sp>
        <p:nvSpPr>
          <p:cNvPr id="19458" name="Text Box 3"/>
          <p:cNvSpPr txBox="1">
            <a:spLocks noChangeArrowheads="1"/>
          </p:cNvSpPr>
          <p:nvPr/>
        </p:nvSpPr>
        <p:spPr bwMode="auto">
          <a:xfrm>
            <a:off x="2472691" y="1151972"/>
            <a:ext cx="4549139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An architecture for a database system </a:t>
            </a:r>
          </a:p>
        </p:txBody>
      </p:sp>
      <p:pic>
        <p:nvPicPr>
          <p:cNvPr id="19459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710" y="1799807"/>
            <a:ext cx="5012055" cy="2934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8873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Lecture Format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744618"/>
            <a:ext cx="11778953" cy="5516482"/>
          </a:xfrm>
        </p:spPr>
        <p:txBody>
          <a:bodyPr>
            <a:noAutofit/>
          </a:bodyPr>
          <a:lstStyle/>
          <a:p>
            <a:r>
              <a:rPr lang="en-US" sz="2400" dirty="0"/>
              <a:t>Unfortunately, some of lectures’ content will jump back and forth between:</a:t>
            </a:r>
          </a:p>
          <a:p>
            <a:pPr lvl="1"/>
            <a:r>
              <a:rPr lang="en-US" sz="1800" dirty="0"/>
              <a:t>PowerPoint slides.</a:t>
            </a:r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Notebooks.</a:t>
            </a:r>
          </a:p>
          <a:p>
            <a:pPr lvl="1"/>
            <a:r>
              <a:rPr lang="en-US" sz="1800" dirty="0"/>
              <a:t>PyCharm.</a:t>
            </a:r>
          </a:p>
          <a:p>
            <a:pPr lvl="1"/>
            <a:r>
              <a:rPr lang="en-US" sz="1800" dirty="0" err="1"/>
              <a:t>MySQl</a:t>
            </a:r>
            <a:r>
              <a:rPr lang="en-US" sz="1800" dirty="0"/>
              <a:t> Workbench.</a:t>
            </a:r>
          </a:p>
          <a:p>
            <a:r>
              <a:rPr lang="en-US" sz="2200" dirty="0"/>
              <a:t>Things are a little complicated trying to ensure that the visual experience is good for:</a:t>
            </a:r>
          </a:p>
          <a:p>
            <a:pPr lvl="1"/>
            <a:r>
              <a:rPr lang="en-US" sz="1800" dirty="0"/>
              <a:t>Students in the classroom.</a:t>
            </a:r>
          </a:p>
          <a:p>
            <a:pPr lvl="1"/>
            <a:r>
              <a:rPr lang="en-US" sz="1800" dirty="0"/>
              <a:t>Students watching the class in live stream.</a:t>
            </a:r>
          </a:p>
          <a:p>
            <a:pPr lvl="1"/>
            <a:r>
              <a:rPr lang="en-US" sz="1800" dirty="0"/>
              <a:t>Students watching the lecture recorded.</a:t>
            </a:r>
          </a:p>
          <a:p>
            <a:r>
              <a:rPr lang="en-US" sz="2200" dirty="0"/>
              <a:t>Slides come in three flavors:</a:t>
            </a:r>
          </a:p>
          <a:p>
            <a:pPr lvl="1"/>
            <a:r>
              <a:rPr lang="en-US" sz="1800" dirty="0"/>
              <a:t>I produced.</a:t>
            </a:r>
          </a:p>
          <a:p>
            <a:pPr lvl="1"/>
            <a:r>
              <a:rPr lang="en-US" sz="1800" dirty="0"/>
              <a:t>Directly copies from the lecture slides associated with the textbook.</a:t>
            </a:r>
            <a:br>
              <a:rPr lang="en-US" sz="1800" dirty="0"/>
            </a:br>
            <a:r>
              <a:rPr lang="en-US" sz="1800" dirty="0"/>
              <a:t>(https://</a:t>
            </a:r>
            <a:r>
              <a:rPr lang="en-US" sz="1800" dirty="0" err="1"/>
              <a:t>www.db-book.com</a:t>
            </a:r>
            <a:r>
              <a:rPr lang="en-US" sz="1800" dirty="0"/>
              <a:t>/db7/slides-</a:t>
            </a:r>
            <a:r>
              <a:rPr lang="en-US" sz="1800" dirty="0" err="1"/>
              <a:t>dir</a:t>
            </a:r>
            <a:r>
              <a:rPr lang="en-US" sz="1800" dirty="0"/>
              <a:t>/</a:t>
            </a:r>
            <a:r>
              <a:rPr lang="en-US" sz="1800" dirty="0" err="1"/>
              <a:t>index.html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Slides from the textbook that I have annotated or augmented.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You can tell by the layout. I try to make annotations obvious.</a:t>
            </a:r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7081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292350" y="178435"/>
            <a:ext cx="8077200" cy="609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Instances and Schemas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201233"/>
            <a:ext cx="7638802" cy="4903787"/>
          </a:xfrm>
        </p:spPr>
        <p:txBody>
          <a:bodyPr/>
          <a:lstStyle/>
          <a:p>
            <a:r>
              <a:rPr lang="en-US" altLang="en-US" dirty="0"/>
              <a:t>Similar to types and variables in programming languages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Logical Schema </a:t>
            </a:r>
            <a:r>
              <a:rPr lang="en-US" altLang="en-US" dirty="0"/>
              <a:t>– the overall logical structure of the database </a:t>
            </a:r>
          </a:p>
          <a:p>
            <a:pPr lvl="1"/>
            <a:r>
              <a:rPr lang="en-US" altLang="en-US" dirty="0"/>
              <a:t>Example: The database consists of information about a set of customers and accounts in a bank and the relationship between them</a:t>
            </a:r>
          </a:p>
          <a:p>
            <a:pPr lvl="2"/>
            <a:r>
              <a:rPr lang="en-US" altLang="en-US" dirty="0"/>
              <a:t>Analogous to type information of a variable in a program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Physical schema </a:t>
            </a:r>
            <a:r>
              <a:rPr lang="en-US" altLang="en-US" dirty="0"/>
              <a:t>– the overall physical  structure of the database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Instance</a:t>
            </a:r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/>
              <a:t>– the actual content of the database at a particular point in time </a:t>
            </a:r>
          </a:p>
          <a:p>
            <a:pPr lvl="1"/>
            <a:r>
              <a:rPr lang="en-US" altLang="en-US" dirty="0"/>
              <a:t>Analogous to the value of a variable</a:t>
            </a:r>
          </a:p>
        </p:txBody>
      </p:sp>
    </p:spTree>
    <p:extLst>
      <p:ext uri="{BB962C8B-B14F-4D97-AF65-F5344CB8AC3E}">
        <p14:creationId xmlns:p14="http://schemas.microsoft.com/office/powerpoint/2010/main" val="1736323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Physical Data Independence </a:t>
            </a:r>
            <a:endParaRPr lang="en-US" altLang="en-US" dirty="0">
              <a:effectLst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50545"/>
            <a:ext cx="7558904" cy="4903787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Physical Data Independence </a:t>
            </a:r>
            <a:r>
              <a:rPr lang="en-US" altLang="en-US" dirty="0"/>
              <a:t>– the ability to modify the physical schema without changing the logical schema</a:t>
            </a:r>
          </a:p>
          <a:p>
            <a:pPr lvl="1"/>
            <a:r>
              <a:rPr lang="en-US" altLang="en-US" dirty="0"/>
              <a:t>Applications depend on the logical schema</a:t>
            </a:r>
          </a:p>
          <a:p>
            <a:pPr lvl="1"/>
            <a:r>
              <a:rPr lang="en-US" altLang="en-US" dirty="0"/>
              <a:t>In general, the interfaces between the various levels and components should be well defined so that changes in some parts do not seriously influence others.</a:t>
            </a:r>
          </a:p>
          <a:p>
            <a:endParaRPr lang="en-US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97252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Definition Language (DDL)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06943"/>
            <a:ext cx="7401096" cy="4903787"/>
          </a:xfrm>
        </p:spPr>
        <p:txBody>
          <a:bodyPr/>
          <a:lstStyle/>
          <a:p>
            <a:r>
              <a:rPr lang="en-US" altLang="en-US" dirty="0"/>
              <a:t>Specification notation for defining the database schema</a:t>
            </a:r>
          </a:p>
          <a:p>
            <a:pPr lvl="1">
              <a:buFont typeface="Monotype Sorts" charset="2"/>
              <a:buNone/>
            </a:pPr>
            <a:r>
              <a:rPr lang="en-US" altLang="en-US" dirty="0"/>
              <a:t>Example:	</a:t>
            </a:r>
            <a:r>
              <a:rPr lang="en-US" altLang="en-US" b="1" dirty="0"/>
              <a:t>create table</a:t>
            </a:r>
            <a:r>
              <a:rPr lang="en-US" altLang="en-US" dirty="0"/>
              <a:t> </a:t>
            </a:r>
            <a:r>
              <a:rPr lang="en-US" altLang="en-US" i="1" dirty="0"/>
              <a:t>instructor</a:t>
            </a:r>
            <a:r>
              <a:rPr lang="en-US" altLang="en-US" dirty="0"/>
              <a:t> (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ID</a:t>
            </a:r>
            <a:r>
              <a:rPr lang="en-US" altLang="en-US" dirty="0"/>
              <a:t>                </a:t>
            </a:r>
            <a:r>
              <a:rPr lang="en-US" altLang="en-US" b="1" dirty="0"/>
              <a:t>char</a:t>
            </a:r>
            <a:r>
              <a:rPr lang="en-US" altLang="en-US" dirty="0"/>
              <a:t>(5),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name           </a:t>
            </a:r>
            <a:r>
              <a:rPr lang="en-US" altLang="en-US" b="1" dirty="0"/>
              <a:t>varchar</a:t>
            </a:r>
            <a:r>
              <a:rPr lang="en-US" altLang="en-US" dirty="0"/>
              <a:t>(20)</a:t>
            </a:r>
            <a:r>
              <a:rPr lang="en-US" altLang="en-US" b="1" dirty="0"/>
              <a:t>,</a:t>
            </a:r>
            <a:br>
              <a:rPr lang="en-US" altLang="en-US" b="1" i="1" dirty="0"/>
            </a:br>
            <a:r>
              <a:rPr lang="en-US" altLang="en-US" b="1" i="1" dirty="0"/>
              <a:t>                             </a:t>
            </a:r>
            <a:r>
              <a:rPr lang="en-US" altLang="en-US" i="1" dirty="0" err="1"/>
              <a:t>dept_name</a:t>
            </a:r>
            <a:r>
              <a:rPr lang="en-US" altLang="en-US" i="1" dirty="0"/>
              <a:t>  </a:t>
            </a:r>
            <a:r>
              <a:rPr lang="en-US" altLang="en-US" b="1" dirty="0"/>
              <a:t>varchar</a:t>
            </a:r>
            <a:r>
              <a:rPr lang="en-US" altLang="en-US" dirty="0"/>
              <a:t>(20),</a:t>
            </a:r>
            <a:br>
              <a:rPr lang="en-US" altLang="en-US" dirty="0"/>
            </a:br>
            <a:r>
              <a:rPr lang="en-US" altLang="en-US" dirty="0"/>
              <a:t>                             </a:t>
            </a:r>
            <a:r>
              <a:rPr lang="en-US" altLang="en-US" i="1" dirty="0"/>
              <a:t>salary</a:t>
            </a:r>
            <a:r>
              <a:rPr lang="en-US" altLang="en-US" dirty="0"/>
              <a:t>           </a:t>
            </a:r>
            <a:r>
              <a:rPr lang="en-US" altLang="en-US" b="1" dirty="0"/>
              <a:t>numeric</a:t>
            </a:r>
            <a:r>
              <a:rPr lang="en-US" altLang="en-US" dirty="0"/>
              <a:t>(8,2))</a:t>
            </a:r>
          </a:p>
          <a:p>
            <a:r>
              <a:rPr lang="en-US" altLang="en-US" dirty="0"/>
              <a:t>DDL compiler generates a set of table templates stored in a </a:t>
            </a:r>
            <a:r>
              <a:rPr lang="en-US" altLang="en-US" b="1" i="1" dirty="0">
                <a:solidFill>
                  <a:srgbClr val="002060"/>
                </a:solidFill>
              </a:rPr>
              <a:t>data dictionary</a:t>
            </a:r>
          </a:p>
          <a:p>
            <a:r>
              <a:rPr lang="en-US" altLang="en-US" dirty="0"/>
              <a:t>Data dictionary contains metadata (i.e., data about data)</a:t>
            </a:r>
          </a:p>
          <a:p>
            <a:pPr lvl="1"/>
            <a:r>
              <a:rPr lang="en-US" altLang="en-US" dirty="0"/>
              <a:t>Database schema </a:t>
            </a:r>
          </a:p>
          <a:p>
            <a:pPr lvl="1"/>
            <a:r>
              <a:rPr lang="en-US" altLang="en-US" dirty="0"/>
              <a:t>Integrity constraints</a:t>
            </a:r>
          </a:p>
          <a:p>
            <a:pPr lvl="2"/>
            <a:r>
              <a:rPr lang="en-US" altLang="en-US" dirty="0"/>
              <a:t>Primary key (ID uniquely identifies instructors)</a:t>
            </a:r>
          </a:p>
          <a:p>
            <a:pPr lvl="1"/>
            <a:r>
              <a:rPr lang="en-US" altLang="en-US" dirty="0"/>
              <a:t>Authorization</a:t>
            </a:r>
          </a:p>
          <a:p>
            <a:pPr lvl="2"/>
            <a:r>
              <a:rPr lang="en-US" altLang="en-US" dirty="0"/>
              <a:t>Who can access what</a:t>
            </a:r>
          </a:p>
        </p:txBody>
      </p:sp>
    </p:spTree>
    <p:extLst>
      <p:ext uri="{BB962C8B-B14F-4D97-AF65-F5344CB8AC3E}">
        <p14:creationId xmlns:p14="http://schemas.microsoft.com/office/powerpoint/2010/main" val="3711882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(DML)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93791"/>
            <a:ext cx="7550027" cy="4903787"/>
          </a:xfrm>
        </p:spPr>
        <p:txBody>
          <a:bodyPr/>
          <a:lstStyle/>
          <a:p>
            <a:r>
              <a:rPr lang="en-US" altLang="en-US" dirty="0"/>
              <a:t>Language for accessing and updating the data organized by the appropriate data model</a:t>
            </a:r>
          </a:p>
          <a:p>
            <a:pPr lvl="1"/>
            <a:r>
              <a:rPr lang="en-US" altLang="en-US" dirty="0"/>
              <a:t>DML also known as query language</a:t>
            </a:r>
          </a:p>
          <a:p>
            <a:r>
              <a:rPr lang="en-US" altLang="en-US" dirty="0"/>
              <a:t>Two classes of languages 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Pure </a:t>
            </a:r>
            <a:r>
              <a:rPr lang="en-US" altLang="en-US" dirty="0"/>
              <a:t>– used for proving properties about computational power and for optimization</a:t>
            </a:r>
          </a:p>
          <a:p>
            <a:pPr lvl="2"/>
            <a:r>
              <a:rPr lang="en-US" altLang="en-US" dirty="0"/>
              <a:t>Relational Algebra</a:t>
            </a:r>
          </a:p>
          <a:p>
            <a:pPr lvl="2"/>
            <a:r>
              <a:rPr lang="en-US" altLang="en-US" dirty="0"/>
              <a:t>Tuple relational calculus</a:t>
            </a:r>
          </a:p>
          <a:p>
            <a:pPr lvl="2"/>
            <a:r>
              <a:rPr lang="en-US" altLang="en-US" dirty="0"/>
              <a:t>Domain relational calculus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latin typeface="+mj-lt"/>
                <a:cs typeface="ＭＳ Ｐゴシック" charset="0"/>
              </a:rPr>
              <a:t>Commercial </a:t>
            </a:r>
            <a:r>
              <a:rPr lang="en-US" altLang="en-US" dirty="0"/>
              <a:t>– used in commercial systems</a:t>
            </a:r>
          </a:p>
          <a:p>
            <a:pPr lvl="2"/>
            <a:r>
              <a:rPr lang="en-US" altLang="en-US" dirty="0"/>
              <a:t>SQL is the most widely used commercial language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83176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 Manipulation Language (Cont.)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30207"/>
            <a:ext cx="7541148" cy="4234274"/>
          </a:xfrm>
        </p:spPr>
        <p:txBody>
          <a:bodyPr/>
          <a:lstStyle/>
          <a:p>
            <a:r>
              <a:rPr lang="en-US" altLang="en-US" dirty="0"/>
              <a:t>There are basically two types of data-manipulation language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Procedural DML </a:t>
            </a:r>
            <a:r>
              <a:rPr lang="en-US" altLang="en-US" dirty="0">
                <a:cs typeface="ＭＳ Ｐゴシック" charset="0"/>
              </a:rPr>
              <a:t>--  require a user to specify what data are needed and how to get those data.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  <a:cs typeface="ＭＳ Ｐゴシック" charset="0"/>
              </a:rPr>
              <a:t>Declarative DML  </a:t>
            </a:r>
            <a:r>
              <a:rPr lang="en-US" altLang="en-US" dirty="0">
                <a:cs typeface="ＭＳ Ｐゴシック" charset="0"/>
              </a:rPr>
              <a:t>-- require a user to specify what data are needed without specifying how to get those data. </a:t>
            </a:r>
          </a:p>
          <a:p>
            <a:r>
              <a:rPr lang="en-US" altLang="en-US" dirty="0"/>
              <a:t>Declarative DMLs are usually easier to learn and use than are procedural DMLs.  </a:t>
            </a:r>
          </a:p>
          <a:p>
            <a:r>
              <a:rPr lang="en-US" altLang="en-US" dirty="0"/>
              <a:t>Declarative DMLs are also referred to as non-procedural DMLs</a:t>
            </a:r>
          </a:p>
          <a:p>
            <a:r>
              <a:rPr lang="en-US" altLang="en-US" dirty="0"/>
              <a:t>The portion of a DML that involves information retrieval is called a </a:t>
            </a:r>
            <a:r>
              <a:rPr lang="en-US" altLang="en-US" b="1" dirty="0">
                <a:solidFill>
                  <a:srgbClr val="002060"/>
                </a:solidFill>
              </a:rPr>
              <a:t>query</a:t>
            </a:r>
            <a:r>
              <a:rPr lang="en-US" altLang="en-US" dirty="0"/>
              <a:t> language.  </a:t>
            </a:r>
          </a:p>
        </p:txBody>
      </p:sp>
    </p:spTree>
    <p:extLst>
      <p:ext uri="{BB962C8B-B14F-4D97-AF65-F5344CB8AC3E}">
        <p14:creationId xmlns:p14="http://schemas.microsoft.com/office/powerpoint/2010/main" val="2374875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SQL Query Language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359"/>
            <a:ext cx="7603292" cy="4806338"/>
          </a:xfrm>
        </p:spPr>
        <p:txBody>
          <a:bodyPr/>
          <a:lstStyle/>
          <a:p>
            <a:r>
              <a:rPr lang="en-US" altLang="en-US" dirty="0"/>
              <a:t>SQL  query language is nonprocedural. A query takes as input several tables (possibly only one) and always returns a single table.</a:t>
            </a:r>
          </a:p>
          <a:p>
            <a:pPr>
              <a:tabLst>
                <a:tab pos="983456" algn="l"/>
              </a:tabLst>
            </a:pPr>
            <a:r>
              <a:rPr lang="en-US" altLang="en-US" dirty="0"/>
              <a:t>Example to find all instructors in Comp. Sci. dept</a:t>
            </a:r>
          </a:p>
          <a:p>
            <a:pPr>
              <a:buNone/>
              <a:tabLst>
                <a:tab pos="983456" algn="l"/>
              </a:tabLst>
            </a:pPr>
            <a:r>
              <a:rPr lang="en-US" altLang="en-US" b="1" dirty="0"/>
              <a:t>		select </a:t>
            </a:r>
            <a:r>
              <a:rPr lang="en-US" altLang="en-US" i="1" dirty="0"/>
              <a:t>name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from </a:t>
            </a:r>
            <a:r>
              <a:rPr lang="en-US" altLang="en-US" i="1" dirty="0"/>
              <a:t>instructor</a:t>
            </a:r>
            <a:br>
              <a:rPr lang="en-US" altLang="en-US" i="1" dirty="0"/>
            </a:br>
            <a:r>
              <a:rPr lang="en-US" altLang="en-US" i="1" dirty="0"/>
              <a:t>	</a:t>
            </a:r>
            <a:r>
              <a:rPr lang="en-US" altLang="en-US" b="1" dirty="0"/>
              <a:t>where </a:t>
            </a:r>
            <a:r>
              <a:rPr lang="en-US" altLang="en-US" i="1" dirty="0"/>
              <a:t>dept_name =</a:t>
            </a:r>
            <a:r>
              <a:rPr lang="en-US" altLang="en-US" dirty="0"/>
              <a:t> </a:t>
            </a:r>
            <a:r>
              <a:rPr lang="en-US" altLang="ja-JP" dirty="0"/>
              <a:t>'Comp. Sci.'</a:t>
            </a:r>
            <a:endParaRPr lang="en-US" altLang="en-US" dirty="0"/>
          </a:p>
          <a:p>
            <a:r>
              <a:rPr lang="en-US" altLang="en-US" dirty="0"/>
              <a:t>SQL is </a:t>
            </a:r>
            <a:r>
              <a:rPr lang="en-US" altLang="en-US" b="1" dirty="0">
                <a:solidFill>
                  <a:srgbClr val="002060"/>
                </a:solidFill>
              </a:rPr>
              <a:t>NOT</a:t>
            </a:r>
            <a:r>
              <a:rPr lang="en-US" altLang="en-US" dirty="0"/>
              <a:t> a Turing machine equivalent language</a:t>
            </a:r>
          </a:p>
          <a:p>
            <a:r>
              <a:rPr lang="en-US" altLang="en-US" dirty="0"/>
              <a:t>To be able to compute complex functions SQL is usually embedded in some higher-level language</a:t>
            </a:r>
          </a:p>
          <a:p>
            <a:r>
              <a:rPr lang="en-US" altLang="en-US" dirty="0"/>
              <a:t>Application programs generally access databases through one of</a:t>
            </a:r>
          </a:p>
          <a:p>
            <a:pPr lvl="1"/>
            <a:r>
              <a:rPr lang="en-US" altLang="en-US" dirty="0"/>
              <a:t>Language extensions to allow embedded SQL</a:t>
            </a:r>
          </a:p>
          <a:p>
            <a:pPr lvl="1"/>
            <a:r>
              <a:rPr lang="en-US" altLang="en-US" dirty="0"/>
              <a:t>Application program interface (e.g., ODBC/JDBC) which allow SQL queries to be sent to a database</a:t>
            </a:r>
          </a:p>
          <a:p>
            <a:pPr>
              <a:buFont typeface="Monotype Sorts" charset="2"/>
              <a:buNone/>
            </a:pPr>
            <a:endParaRPr lang="en-US" altLang="en-US" b="1" dirty="0"/>
          </a:p>
        </p:txBody>
      </p:sp>
    </p:spTree>
    <p:extLst>
      <p:ext uri="{BB962C8B-B14F-4D97-AF65-F5344CB8AC3E}">
        <p14:creationId xmlns:p14="http://schemas.microsoft.com/office/powerpoint/2010/main" val="2100969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Access from Application Program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91007"/>
            <a:ext cx="7585537" cy="4903787"/>
          </a:xfrm>
        </p:spPr>
        <p:txBody>
          <a:bodyPr/>
          <a:lstStyle/>
          <a:p>
            <a:r>
              <a:rPr lang="en-US" altLang="en-US" dirty="0"/>
              <a:t>Non-procedural query languages such as SQL are not as powerful as a universal Turing machine.</a:t>
            </a:r>
            <a:r>
              <a:rPr lang="en-US" altLang="en-US" dirty="0">
                <a:sym typeface="Symbol" panose="05050102010706020507" pitchFamily="18" charset="2"/>
              </a:rPr>
              <a:t>  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SQL does not support actions such as input from users, output to displays, or communication over the network.  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Such computations and actions must be written in a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host</a:t>
            </a:r>
            <a:r>
              <a:rPr lang="en-US" altLang="en-US" dirty="0">
                <a:solidFill>
                  <a:srgbClr val="002060"/>
                </a:solidFill>
                <a:sym typeface="Symbol" panose="05050102010706020507" pitchFamily="18" charset="2"/>
              </a:rPr>
              <a:t> </a:t>
            </a:r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language</a:t>
            </a:r>
            <a:r>
              <a:rPr lang="en-US" altLang="en-US" dirty="0">
                <a:sym typeface="Symbol" panose="05050102010706020507" pitchFamily="18" charset="2"/>
              </a:rPr>
              <a:t>, such as C/C++, Java or Python, with embedded SQL queries that access the data in the database.</a:t>
            </a:r>
          </a:p>
          <a:p>
            <a:r>
              <a:rPr lang="en-US" altLang="en-US" b="1" dirty="0">
                <a:solidFill>
                  <a:srgbClr val="002060"/>
                </a:solidFill>
                <a:sym typeface="Symbol" panose="05050102010706020507" pitchFamily="18" charset="2"/>
              </a:rPr>
              <a:t>Application programs </a:t>
            </a:r>
            <a:r>
              <a:rPr lang="en-US" altLang="en-US" dirty="0">
                <a:sym typeface="Symbol" panose="05050102010706020507" pitchFamily="18" charset="2"/>
              </a:rPr>
              <a:t>-- are programs that are used to interact with the database in this fashion.  </a:t>
            </a:r>
          </a:p>
        </p:txBody>
      </p:sp>
    </p:spTree>
    <p:extLst>
      <p:ext uri="{BB962C8B-B14F-4D97-AF65-F5344CB8AC3E}">
        <p14:creationId xmlns:p14="http://schemas.microsoft.com/office/powerpoint/2010/main" val="3059381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Design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2518300" y="1535769"/>
            <a:ext cx="7457242" cy="4425713"/>
          </a:xfrm>
        </p:spPr>
        <p:txBody>
          <a:bodyPr/>
          <a:lstStyle/>
          <a:p>
            <a:r>
              <a:rPr lang="en-US" altLang="en-US" dirty="0"/>
              <a:t>Logical Design –  Deciding on the database schema. Database design requires that we find a </a:t>
            </a:r>
            <a:r>
              <a:rPr lang="ja-JP" altLang="en-US" dirty="0"/>
              <a:t>“</a:t>
            </a:r>
            <a:r>
              <a:rPr lang="en-US" altLang="ja-JP" dirty="0"/>
              <a:t>good</a:t>
            </a:r>
            <a:r>
              <a:rPr lang="ja-JP" altLang="en-US" dirty="0"/>
              <a:t>”</a:t>
            </a:r>
            <a:r>
              <a:rPr lang="en-US" altLang="ja-JP" dirty="0"/>
              <a:t> collection of relation schemas.</a:t>
            </a:r>
          </a:p>
          <a:p>
            <a:pPr lvl="1"/>
            <a:r>
              <a:rPr lang="en-US" altLang="en-US" dirty="0"/>
              <a:t>Business decision – What attributes should we record in the database?</a:t>
            </a:r>
          </a:p>
          <a:p>
            <a:pPr lvl="1"/>
            <a:r>
              <a:rPr lang="en-US" altLang="en-US" dirty="0"/>
              <a:t>Computer Science decision –  What relation schemas should we have and how should the attributes be distributed among the various relation schemas?</a:t>
            </a:r>
          </a:p>
          <a:p>
            <a:r>
              <a:rPr lang="en-US" altLang="en-US" dirty="0"/>
              <a:t>Physical Design – Deciding on the physical layout of the database                </a:t>
            </a:r>
          </a:p>
          <a:p>
            <a:pPr>
              <a:buFont typeface="Monotype Sorts" charset="2"/>
              <a:buNone/>
            </a:pPr>
            <a:endParaRPr lang="en-US" altLang="en-US" dirty="0"/>
          </a:p>
          <a:p>
            <a:pPr>
              <a:buFont typeface="Monotype Sorts" charset="2"/>
              <a:buNone/>
            </a:pPr>
            <a:r>
              <a:rPr lang="en-US" altLang="en-US" dirty="0">
                <a:sym typeface="Symbol" panose="05050102010706020507" pitchFamily="18" charset="2"/>
              </a:rPr>
              <a:t>     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2292351" y="1089306"/>
            <a:ext cx="8144002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700" dirty="0">
                <a:solidFill>
                  <a:srgbClr val="000000"/>
                </a:solidFill>
              </a:rPr>
              <a:t>The process of designing the general structure of the database:</a:t>
            </a:r>
          </a:p>
        </p:txBody>
      </p:sp>
    </p:spTree>
    <p:extLst>
      <p:ext uri="{BB962C8B-B14F-4D97-AF65-F5344CB8AC3E}">
        <p14:creationId xmlns:p14="http://schemas.microsoft.com/office/powerpoint/2010/main" val="34049123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 Engine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54751"/>
            <a:ext cx="7550026" cy="4903787"/>
          </a:xfrm>
        </p:spPr>
        <p:txBody>
          <a:bodyPr/>
          <a:lstStyle/>
          <a:p>
            <a:r>
              <a:rPr lang="en-US" altLang="en-US" dirty="0"/>
              <a:t>A database system is partitioned into modules that deal with each of the responsibilities of the overall system.  </a:t>
            </a:r>
          </a:p>
          <a:p>
            <a:r>
              <a:rPr lang="en-US" altLang="en-US" dirty="0"/>
              <a:t>The functional components of a database system can be divided into</a:t>
            </a:r>
          </a:p>
          <a:p>
            <a:pPr lvl="1"/>
            <a:r>
              <a:rPr lang="en-US" altLang="en-US" dirty="0"/>
              <a:t>The storage manager,</a:t>
            </a:r>
          </a:p>
          <a:p>
            <a:pPr lvl="1"/>
            <a:r>
              <a:rPr lang="en-US" altLang="en-US" dirty="0"/>
              <a:t>The  query processor component, </a:t>
            </a:r>
          </a:p>
          <a:p>
            <a:pPr lvl="1"/>
            <a:r>
              <a:rPr lang="en-US" altLang="en-US" dirty="0"/>
              <a:t>The transaction management component.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055443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46143"/>
            <a:ext cx="7638803" cy="4903787"/>
          </a:xfrm>
        </p:spPr>
        <p:txBody>
          <a:bodyPr/>
          <a:lstStyle/>
          <a:p>
            <a:r>
              <a:rPr lang="en-US" altLang="en-US" dirty="0"/>
              <a:t>A program module that provides the interface between the low-level data stored in the database and the application programs and queries submitted to the system.</a:t>
            </a:r>
          </a:p>
          <a:p>
            <a:r>
              <a:rPr lang="en-US" altLang="en-US" dirty="0"/>
              <a:t>The storage manager is responsible to the following tasks: </a:t>
            </a:r>
          </a:p>
          <a:p>
            <a:pPr lvl="1"/>
            <a:r>
              <a:rPr lang="en-US" altLang="en-US" dirty="0"/>
              <a:t>Interaction with the OS file manager </a:t>
            </a:r>
          </a:p>
          <a:p>
            <a:pPr lvl="1"/>
            <a:r>
              <a:rPr lang="en-US" altLang="en-US" dirty="0"/>
              <a:t>Efficient storing, retrieving and updating of data\</a:t>
            </a:r>
          </a:p>
          <a:p>
            <a:r>
              <a:rPr lang="en-US" altLang="en-US" dirty="0"/>
              <a:t>The storage manager components include:</a:t>
            </a:r>
          </a:p>
          <a:p>
            <a:pPr lvl="1"/>
            <a:r>
              <a:rPr lang="en-US" altLang="en-US" dirty="0"/>
              <a:t>Authorization and integrity manager</a:t>
            </a:r>
          </a:p>
          <a:p>
            <a:pPr lvl="1"/>
            <a:r>
              <a:rPr lang="en-US" altLang="en-US" dirty="0"/>
              <a:t>Transaction manager</a:t>
            </a:r>
          </a:p>
          <a:p>
            <a:pPr lvl="1"/>
            <a:r>
              <a:rPr lang="en-US" altLang="en-US" dirty="0"/>
              <a:t>File manager</a:t>
            </a:r>
          </a:p>
          <a:p>
            <a:pPr lvl="1"/>
            <a:r>
              <a:rPr lang="en-US" altLang="en-US" dirty="0"/>
              <a:t>Buffer manager</a:t>
            </a:r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9081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1: 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93E3E4-4F1A-0148-A1EA-1AA0243A3F86}"/>
              </a:ext>
            </a:extLst>
          </p:cNvPr>
          <p:cNvSpPr txBox="1"/>
          <p:nvPr/>
        </p:nvSpPr>
        <p:spPr>
          <a:xfrm>
            <a:off x="2182091" y="405245"/>
            <a:ext cx="6878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The sailboat indicates from the book.</a:t>
            </a:r>
          </a:p>
        </p:txBody>
      </p:sp>
    </p:spTree>
    <p:extLst>
      <p:ext uri="{BB962C8B-B14F-4D97-AF65-F5344CB8AC3E}">
        <p14:creationId xmlns:p14="http://schemas.microsoft.com/office/powerpoint/2010/main" val="22568346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Storage Manager (Cont.)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082239"/>
            <a:ext cx="7683192" cy="3270306"/>
          </a:xfrm>
        </p:spPr>
        <p:txBody>
          <a:bodyPr/>
          <a:lstStyle/>
          <a:p>
            <a:r>
              <a:rPr lang="en-US" altLang="en-US" dirty="0"/>
              <a:t>The storage manager implements several data structures as part of the physical system implementation:</a:t>
            </a:r>
          </a:p>
          <a:p>
            <a:pPr lvl="1"/>
            <a:r>
              <a:rPr lang="en-US" altLang="en-US" dirty="0"/>
              <a:t>Data files -- store the database itself</a:t>
            </a:r>
          </a:p>
          <a:p>
            <a:pPr lvl="1"/>
            <a:r>
              <a:rPr lang="en-US" altLang="en-US" dirty="0"/>
              <a:t>Data dictionary --  stores metadata about the structure of the database, in particular the schema of the database.</a:t>
            </a:r>
          </a:p>
          <a:p>
            <a:pPr lvl="1"/>
            <a:r>
              <a:rPr lang="en-US" altLang="en-US" dirty="0"/>
              <a:t>Indices --  can provide fast access to data items.  A database index provides pointers to those data items that hold a particular value.  </a:t>
            </a:r>
          </a:p>
          <a:p>
            <a:endParaRPr lang="en-US" altLang="en-US" dirty="0"/>
          </a:p>
          <a:p>
            <a:pPr lvl="1">
              <a:buFont typeface="Monotype Sorts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7338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Processor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2292350" y="1143039"/>
            <a:ext cx="7603293" cy="4903787"/>
          </a:xfrm>
        </p:spPr>
        <p:txBody>
          <a:bodyPr/>
          <a:lstStyle/>
          <a:p>
            <a:r>
              <a:rPr lang="en-US" altLang="en-US" dirty="0"/>
              <a:t>The query processor components include:</a:t>
            </a:r>
          </a:p>
          <a:p>
            <a:pPr lvl="1"/>
            <a:r>
              <a:rPr lang="en-US" altLang="en-US" dirty="0"/>
              <a:t>DDL  interpreter --  interprets DDL statements and records the definitions in the data dictionary.</a:t>
            </a:r>
          </a:p>
          <a:p>
            <a:pPr lvl="1"/>
            <a:r>
              <a:rPr lang="en-US" altLang="en-US" dirty="0"/>
              <a:t>DML compiler -- translates DML statements in a query language into an evaluation plan consisting of low-level instructions that the query evaluation engine understands.</a:t>
            </a:r>
          </a:p>
          <a:p>
            <a:pPr lvl="2"/>
            <a:r>
              <a:rPr lang="en-US" altLang="en-US" dirty="0"/>
              <a:t>The DML compiler performs query optimization; that is, it picks the lowest cost evaluation plan from among the various alternatives.</a:t>
            </a:r>
          </a:p>
          <a:p>
            <a:pPr lvl="1"/>
            <a:r>
              <a:rPr lang="en-US" altLang="en-US" dirty="0"/>
              <a:t>Query evaluation engine -- executes low-level instructions generated by the DML compiler.</a:t>
            </a:r>
          </a:p>
          <a:p>
            <a:pPr lvl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664825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Query Processing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0"/>
            <a:ext cx="7327139" cy="1100771"/>
          </a:xfrm>
        </p:spPr>
        <p:txBody>
          <a:bodyPr/>
          <a:lstStyle/>
          <a:p>
            <a:pPr>
              <a:buFont typeface="Monotype Sorts" charset="2"/>
              <a:buNone/>
            </a:pPr>
            <a:r>
              <a:rPr lang="en-US" altLang="en-US" dirty="0"/>
              <a:t>1.	Parsing and translation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2.	Optimization</a:t>
            </a:r>
          </a:p>
          <a:p>
            <a:pPr>
              <a:buFont typeface="Monotype Sorts" charset="2"/>
              <a:buNone/>
            </a:pPr>
            <a:r>
              <a:rPr lang="en-US" altLang="en-US" dirty="0"/>
              <a:t>3.	Evaluation</a:t>
            </a:r>
          </a:p>
        </p:txBody>
      </p:sp>
      <p:pic>
        <p:nvPicPr>
          <p:cNvPr id="51203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8144" y="2368476"/>
            <a:ext cx="5718048" cy="343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8392170"/>
      </p:ext>
    </p:extLst>
  </p:cSld>
  <p:clrMapOvr>
    <a:masterClrMapping/>
  </p:clrMapOvr>
  <p:transition advTm="1520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4105F3A-51C4-6647-9D86-7EE5EC80B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sp>
        <p:nvSpPr>
          <p:cNvPr id="33794" name="Rectangle 7">
            <a:extLst>
              <a:ext uri="{FF2B5EF4-FFF2-40B4-BE49-F238E27FC236}">
                <a16:creationId xmlns:a16="http://schemas.microsoft.com/office/drawing/2014/main" id="{2D8A47D8-DB33-E34B-A433-FC79FD290E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"/>
            <a:ext cx="5791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Let’s Look at the Data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C9306B-77CF-0642-A169-30EED6284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48400"/>
            <a:ext cx="12192000" cy="609600"/>
          </a:xfrm>
          <a:prstGeom prst="rect">
            <a:avLst/>
          </a:prstGeom>
          <a:solidFill>
            <a:srgbClr val="1A2C64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E6B9B8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pic>
        <p:nvPicPr>
          <p:cNvPr id="33797" name="Picture 10">
            <a:extLst>
              <a:ext uri="{FF2B5EF4-FFF2-40B4-BE49-F238E27FC236}">
                <a16:creationId xmlns:a16="http://schemas.microsoft.com/office/drawing/2014/main" id="{394CC7E9-BC31-9C40-9A4D-8B84424E0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0401" y="6405034"/>
            <a:ext cx="2436284" cy="29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8" name="TextBox 11">
            <a:extLst>
              <a:ext uri="{FF2B5EF4-FFF2-40B4-BE49-F238E27FC236}">
                <a16:creationId xmlns:a16="http://schemas.microsoft.com/office/drawing/2014/main" id="{55FB4359-791D-5B40-928C-C62BDB0296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784" y="6261100"/>
            <a:ext cx="9042400" cy="454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32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06B2ECF5-3358-634A-8C5D-6E0FBC4218E3}" type="slidenum">
              <a:rPr kumimoji="0" lang="en-US" altLang="en-U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pPr marL="0" marR="0" lvl="0" indent="0" algn="l" defTabSz="914400" rtl="0" eaLnBrk="1" fontAlgn="auto" latinLnBrk="0" hangingPunct="1">
                <a:lnSpc>
                  <a:spcPts val="32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33</a:t>
            </a:fld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|</a:t>
            </a:r>
            <a:r>
              <a:rPr kumimoji="0" lang="en-US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 </a:t>
            </a:r>
            <a:r>
              <a:rPr kumimoji="0" lang="en-US" alt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+mn-cs"/>
              </a:rPr>
              <a:t>W4111_02_F20:  Introduction to Databases -- Lecture  1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B89218-269F-3F4B-8E96-80F55DC44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724891"/>
            <a:ext cx="11778953" cy="1610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000" dirty="0"/>
              <a:t>Switch back to the </a:t>
            </a:r>
            <a:r>
              <a:rPr lang="en-US" sz="4000" dirty="0" err="1"/>
              <a:t>Jupyter</a:t>
            </a:r>
            <a:r>
              <a:rPr lang="en-US" sz="40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377303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Outline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1"/>
            <a:ext cx="7851394" cy="3538368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indent="-365760"/>
            <a:r>
              <a:rPr lang="en-US" altLang="en-US" dirty="0"/>
              <a:t>Database-System Applications</a:t>
            </a:r>
          </a:p>
          <a:p>
            <a:pPr indent="-365760"/>
            <a:r>
              <a:rPr lang="en-US" altLang="en-US" dirty="0"/>
              <a:t>Purpose of Database Systems</a:t>
            </a:r>
          </a:p>
          <a:p>
            <a:pPr indent="-365760"/>
            <a:r>
              <a:rPr lang="en-US" altLang="en-US" dirty="0"/>
              <a:t>View of Data</a:t>
            </a:r>
          </a:p>
          <a:p>
            <a:pPr indent="-365760"/>
            <a:r>
              <a:rPr lang="en-US" altLang="en-US" dirty="0"/>
              <a:t>Database Languages</a:t>
            </a:r>
          </a:p>
          <a:p>
            <a:pPr indent="-365760"/>
            <a:r>
              <a:rPr lang="en-US" altLang="en-US" dirty="0"/>
              <a:t>Database Design</a:t>
            </a:r>
          </a:p>
          <a:p>
            <a:pPr indent="-365760"/>
            <a:r>
              <a:rPr lang="en-US" altLang="en-US" dirty="0"/>
              <a:t>Database Engine</a:t>
            </a:r>
          </a:p>
          <a:p>
            <a:pPr indent="-365760"/>
            <a:r>
              <a:rPr lang="en-US" altLang="en-US" dirty="0"/>
              <a:t>Database Architecture</a:t>
            </a:r>
          </a:p>
          <a:p>
            <a:pPr indent="-365760"/>
            <a:r>
              <a:rPr lang="en-US" altLang="en-US" dirty="0"/>
              <a:t>Database Users and Administrators</a:t>
            </a:r>
          </a:p>
          <a:p>
            <a:pPr indent="-365760"/>
            <a:r>
              <a:rPr lang="en-US" altLang="en-US" strike="sngStrike" dirty="0">
                <a:solidFill>
                  <a:srgbClr val="FF0000"/>
                </a:solidFill>
              </a:rPr>
              <a:t>History of Database Systems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F03DE2-0079-6D4A-B375-9E00D0A172BA}"/>
              </a:ext>
            </a:extLst>
          </p:cNvPr>
          <p:cNvSpPr txBox="1"/>
          <p:nvPr/>
        </p:nvSpPr>
        <p:spPr>
          <a:xfrm>
            <a:off x="7117773" y="4114800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is a modification/annotation.</a:t>
            </a:r>
          </a:p>
        </p:txBody>
      </p:sp>
    </p:spTree>
    <p:extLst>
      <p:ext uri="{BB962C8B-B14F-4D97-AF65-F5344CB8AC3E}">
        <p14:creationId xmlns:p14="http://schemas.microsoft.com/office/powerpoint/2010/main" val="1229128735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Database-System</a:t>
            </a:r>
            <a:r>
              <a:rPr lang="en-US" altLang="en-US" sz="3200" dirty="0">
                <a:effectLst/>
              </a:rPr>
              <a:t> Applications</a:t>
            </a:r>
          </a:p>
        </p:txBody>
      </p:sp>
      <p:sp>
        <p:nvSpPr>
          <p:cNvPr id="9218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18175"/>
            <a:ext cx="7400290" cy="4903787"/>
          </a:xfrm>
        </p:spPr>
        <p:txBody>
          <a:bodyPr/>
          <a:lstStyle/>
          <a:p>
            <a:pPr indent="-365760"/>
            <a:r>
              <a:rPr lang="en-US" altLang="en-US" dirty="0"/>
              <a:t>DBMS contains information about a particular enterprise</a:t>
            </a:r>
          </a:p>
          <a:p>
            <a:pPr lvl="1"/>
            <a:r>
              <a:rPr lang="en-US" altLang="en-US" dirty="0"/>
              <a:t>Collection of interrelated data</a:t>
            </a:r>
          </a:p>
          <a:p>
            <a:pPr lvl="1"/>
            <a:r>
              <a:rPr lang="en-US" altLang="en-US" dirty="0"/>
              <a:t>Set of programs to access the data </a:t>
            </a:r>
          </a:p>
          <a:p>
            <a:pPr lvl="1"/>
            <a:r>
              <a:rPr lang="en-US" altLang="en-US" dirty="0"/>
              <a:t>An environment that is both </a:t>
            </a:r>
            <a:r>
              <a:rPr lang="en-US" altLang="en-US" i="1" dirty="0"/>
              <a:t>convenient</a:t>
            </a:r>
            <a:r>
              <a:rPr lang="en-US" altLang="en-US" dirty="0"/>
              <a:t> and </a:t>
            </a:r>
            <a:r>
              <a:rPr lang="en-US" altLang="en-US" i="1" dirty="0"/>
              <a:t>efficient</a:t>
            </a:r>
            <a:r>
              <a:rPr lang="en-US" altLang="en-US" dirty="0"/>
              <a:t> to use</a:t>
            </a:r>
          </a:p>
          <a:p>
            <a:pPr indent="-365760"/>
            <a:r>
              <a:rPr lang="en-US" altLang="en-US" dirty="0"/>
              <a:t>Database systems are used to manage collections of data that are:</a:t>
            </a:r>
          </a:p>
          <a:p>
            <a:pPr lvl="1"/>
            <a:r>
              <a:rPr lang="en-US" altLang="en-US" dirty="0"/>
              <a:t>Highly valuable</a:t>
            </a:r>
          </a:p>
          <a:p>
            <a:pPr lvl="1"/>
            <a:r>
              <a:rPr lang="en-US" altLang="en-US" dirty="0"/>
              <a:t>Relatively large</a:t>
            </a:r>
          </a:p>
          <a:p>
            <a:pPr lvl="1"/>
            <a:r>
              <a:rPr lang="en-US" altLang="en-US" dirty="0"/>
              <a:t>Accessed by multiple users and applications, often at the same time.</a:t>
            </a:r>
          </a:p>
          <a:p>
            <a:pPr marL="365760" indent="-365760"/>
            <a:r>
              <a:rPr lang="en-US" altLang="en-US" dirty="0"/>
              <a:t>A modern database system is a complex software system whose task is to manage a large, complex collection of data.</a:t>
            </a:r>
          </a:p>
          <a:p>
            <a:pPr indent="-365760"/>
            <a:r>
              <a:rPr lang="en-US" dirty="0">
                <a:ea typeface="ＭＳ Ｐゴシック" pitchFamily="34" charset="-128"/>
              </a:rPr>
              <a:t>Databases touch all aspects of our lives</a:t>
            </a:r>
          </a:p>
          <a:p>
            <a:endParaRPr lang="en-US" altLang="en-US" dirty="0"/>
          </a:p>
          <a:p>
            <a:pPr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401991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100831"/>
            <a:ext cx="7576659" cy="4860170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Enterprise Information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Sales: customers, products, purchases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Accounting: payments, receipts, assets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Human Resources: Information about employees, salaries, payroll taxes.</a:t>
            </a:r>
          </a:p>
          <a:p>
            <a:r>
              <a:rPr lang="en-US" dirty="0">
                <a:ea typeface="ＭＳ Ｐゴシック" pitchFamily="34" charset="-128"/>
              </a:rPr>
              <a:t>Manufacturing: management of production, inventory, orders, supply chain.</a:t>
            </a:r>
          </a:p>
          <a:p>
            <a:r>
              <a:rPr lang="en-US" dirty="0">
                <a:ea typeface="ＭＳ Ｐゴシック" pitchFamily="34" charset="-128"/>
              </a:rPr>
              <a:t>Banking and finance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customer information, accounts, loans, and banking transactions.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Credit card transactions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Finance:  sales and purchases of financial instruments (e.g., stocks and bonds; storing real-time market data</a:t>
            </a:r>
          </a:p>
          <a:p>
            <a:r>
              <a:rPr lang="en-US" dirty="0">
                <a:ea typeface="ＭＳ Ｐゴシック" pitchFamily="34" charset="-128"/>
              </a:rPr>
              <a:t>Universities:  registration, grades</a:t>
            </a: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607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89886" y="117475"/>
            <a:ext cx="8077200" cy="609600"/>
          </a:xfrm>
          <a:noFill/>
        </p:spPr>
        <p:txBody>
          <a:bodyPr/>
          <a:lstStyle/>
          <a:p>
            <a:r>
              <a:rPr lang="en-US" dirty="0">
                <a:effectLst/>
                <a:ea typeface="ＭＳ Ｐゴシック" pitchFamily="34" charset="-128"/>
              </a:rPr>
              <a:t>Database Applications Examples (Cont.)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2278603" y="1093791"/>
            <a:ext cx="7617040" cy="4903787"/>
          </a:xfrm>
        </p:spPr>
        <p:txBody>
          <a:bodyPr/>
          <a:lstStyle/>
          <a:p>
            <a:r>
              <a:rPr lang="en-US" dirty="0">
                <a:ea typeface="ＭＳ Ｐゴシック" pitchFamily="34" charset="-128"/>
              </a:rPr>
              <a:t>Airlines: reservations, schedules</a:t>
            </a:r>
          </a:p>
          <a:p>
            <a:r>
              <a:rPr lang="en-US" dirty="0">
                <a:ea typeface="ＭＳ Ｐゴシック" pitchFamily="34" charset="-128"/>
              </a:rPr>
              <a:t>Telecommunication: records of calls, texts, and data usage, generating monthly bills, maintaining balances on prepaid calling cards</a:t>
            </a:r>
          </a:p>
          <a:p>
            <a:r>
              <a:rPr lang="en-US" dirty="0">
                <a:ea typeface="ＭＳ Ｐゴシック" pitchFamily="34" charset="-128"/>
              </a:rPr>
              <a:t>Web-based services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retailers: order tracking, customized recommendations</a:t>
            </a:r>
          </a:p>
          <a:p>
            <a:pPr lvl="1"/>
            <a:r>
              <a:rPr lang="en-US" dirty="0">
                <a:ea typeface="ＭＳ Ｐゴシック" pitchFamily="34" charset="-128"/>
              </a:rPr>
              <a:t>Online advertisements</a:t>
            </a:r>
          </a:p>
          <a:p>
            <a:r>
              <a:rPr lang="en-US" dirty="0">
                <a:ea typeface="ＭＳ Ｐゴシック" pitchFamily="34" charset="-128"/>
              </a:rPr>
              <a:t>Document databases</a:t>
            </a:r>
          </a:p>
          <a:p>
            <a:r>
              <a:rPr lang="en-US" dirty="0">
                <a:ea typeface="ＭＳ Ｐゴシック" pitchFamily="34" charset="-128"/>
              </a:rPr>
              <a:t>Navigation systems: For maintaining the locations of varies places of interest along with the exact routes of roads, train systems, buses, etc.</a:t>
            </a:r>
          </a:p>
          <a:p>
            <a:pPr lvl="1"/>
            <a:endParaRPr lang="en-US" dirty="0">
              <a:ea typeface="ＭＳ Ｐゴシック" pitchFamily="34" charset="-128"/>
            </a:endParaRPr>
          </a:p>
          <a:p>
            <a:pPr>
              <a:buNone/>
            </a:pPr>
            <a:endParaRPr lang="en-US" dirty="0">
              <a:ea typeface="ＭＳ Ｐゴシック" pitchFamily="34" charset="-128"/>
            </a:endParaRPr>
          </a:p>
          <a:p>
            <a:endParaRPr lang="en-US" dirty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682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</a:t>
            </a:r>
          </a:p>
        </p:txBody>
      </p:sp>
      <p:sp>
        <p:nvSpPr>
          <p:cNvPr id="13314" name="Rectangle 3"/>
          <p:cNvSpPr>
            <a:spLocks noGrp="1" noChangeArrowheads="1"/>
          </p:cNvSpPr>
          <p:nvPr>
            <p:ph idx="1"/>
          </p:nvPr>
        </p:nvSpPr>
        <p:spPr>
          <a:xfrm>
            <a:off x="2598199" y="1851328"/>
            <a:ext cx="7315199" cy="3988640"/>
          </a:xfrm>
        </p:spPr>
        <p:txBody>
          <a:bodyPr/>
          <a:lstStyle/>
          <a:p>
            <a:r>
              <a:rPr lang="en-US" altLang="en-US" dirty="0"/>
              <a:t>Data redundancy and inconsistency: data is stored  in multiple file formats resulting induplication of information in different files</a:t>
            </a:r>
          </a:p>
          <a:p>
            <a:r>
              <a:rPr lang="en-US" altLang="en-US" dirty="0"/>
              <a:t>Difficulty in accessing data </a:t>
            </a:r>
          </a:p>
          <a:p>
            <a:pPr lvl="1"/>
            <a:r>
              <a:rPr lang="en-US" altLang="en-US" dirty="0"/>
              <a:t>Need to write a new program to carry out each new task</a:t>
            </a:r>
          </a:p>
          <a:p>
            <a:r>
              <a:rPr lang="en-US" altLang="en-US" dirty="0"/>
              <a:t>Data isolation </a:t>
            </a:r>
          </a:p>
          <a:p>
            <a:pPr lvl="1"/>
            <a:r>
              <a:rPr lang="en-US" altLang="en-US" dirty="0"/>
              <a:t>Multiple files and formats</a:t>
            </a:r>
          </a:p>
          <a:p>
            <a:r>
              <a:rPr lang="en-US" altLang="en-US" dirty="0"/>
              <a:t>Integrity problems</a:t>
            </a:r>
          </a:p>
          <a:p>
            <a:pPr lvl="1"/>
            <a:r>
              <a:rPr lang="en-US" altLang="en-US" dirty="0"/>
              <a:t>Integrity constraints  (e.g., account balance &gt; 0) become </a:t>
            </a:r>
            <a:r>
              <a:rPr lang="ja-JP" altLang="en-US" dirty="0"/>
              <a:t>“</a:t>
            </a:r>
            <a:r>
              <a:rPr lang="en-US" altLang="ja-JP" dirty="0"/>
              <a:t>buried</a:t>
            </a:r>
            <a:r>
              <a:rPr lang="ja-JP" altLang="en-US" dirty="0"/>
              <a:t>”</a:t>
            </a:r>
            <a:r>
              <a:rPr lang="en-US" altLang="ja-JP" dirty="0"/>
              <a:t> in program code rather than being stated explicitly</a:t>
            </a:r>
          </a:p>
          <a:p>
            <a:pPr lvl="1"/>
            <a:r>
              <a:rPr lang="en-US" altLang="en-US" dirty="0"/>
              <a:t>Hard to add new constraints or change existing ones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92350" y="1142252"/>
            <a:ext cx="76210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1" lang="en-US" altLang="en-US" sz="1700" dirty="0">
                <a:solidFill>
                  <a:srgbClr val="000000"/>
                </a:solidFill>
                <a:latin typeface="Helvetica"/>
                <a:ea typeface="MS PGothic" panose="020B0600070205080204" pitchFamily="34" charset="-128"/>
                <a:cs typeface="ＭＳ Ｐゴシック" charset="0"/>
              </a:rPr>
              <a:t>In the early days, database applications were built directly on top of file systems, which leads to: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F346C7-BB2A-2040-AB3A-6FAE82393B97}"/>
              </a:ext>
            </a:extLst>
          </p:cNvPr>
          <p:cNvSpPr txBox="1"/>
          <p:nvPr/>
        </p:nvSpPr>
        <p:spPr>
          <a:xfrm>
            <a:off x="467591" y="5239803"/>
            <a:ext cx="82445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 will tend to page through slides like this very quickly.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You can get the relevant information by reading sections in the textbook.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If a concept is especially important, I will ask written questions on homework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or exams to reinforce the reading.</a:t>
            </a:r>
          </a:p>
        </p:txBody>
      </p:sp>
    </p:spTree>
    <p:extLst>
      <p:ext uri="{BB962C8B-B14F-4D97-AF65-F5344CB8AC3E}">
        <p14:creationId xmlns:p14="http://schemas.microsoft.com/office/powerpoint/2010/main" val="302448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>
                <a:effectLst/>
              </a:rPr>
              <a:t>Purpose of Database Systems (Cont.)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>
          <a:xfrm>
            <a:off x="2292351" y="1093792"/>
            <a:ext cx="7656322" cy="3990273"/>
          </a:xfrm>
        </p:spPr>
        <p:txBody>
          <a:bodyPr/>
          <a:lstStyle/>
          <a:p>
            <a:r>
              <a:rPr lang="en-US" altLang="en-US" dirty="0"/>
              <a:t>Atomicity of updates</a:t>
            </a:r>
          </a:p>
          <a:p>
            <a:pPr lvl="1"/>
            <a:r>
              <a:rPr lang="en-US" altLang="en-US" dirty="0"/>
              <a:t>Failures may leave database in an inconsistent state with partial updates carried out</a:t>
            </a:r>
          </a:p>
          <a:p>
            <a:pPr lvl="1"/>
            <a:r>
              <a:rPr lang="en-US" altLang="en-US" dirty="0"/>
              <a:t>Example: Transfer of funds from one account to another should either complete or not happen at all</a:t>
            </a:r>
          </a:p>
          <a:p>
            <a:r>
              <a:rPr lang="en-US" altLang="en-US" dirty="0"/>
              <a:t>Concurrent access by multiple users</a:t>
            </a:r>
          </a:p>
          <a:p>
            <a:pPr lvl="1"/>
            <a:r>
              <a:rPr lang="en-US" altLang="en-US" dirty="0"/>
              <a:t>Concurrent access needed for performance</a:t>
            </a:r>
          </a:p>
          <a:p>
            <a:pPr lvl="1"/>
            <a:r>
              <a:rPr lang="en-US" altLang="en-US" dirty="0"/>
              <a:t>Uncontrolled concurrent accesses can lead to inconsistencies</a:t>
            </a:r>
          </a:p>
          <a:p>
            <a:pPr lvl="2"/>
            <a:r>
              <a:rPr lang="en-US" altLang="en-US" dirty="0"/>
              <a:t>Ex: Two people reading a balance (say 100) and updating it by withdrawing money (say 50 each) at the same time</a:t>
            </a:r>
          </a:p>
          <a:p>
            <a:r>
              <a:rPr lang="en-US" altLang="en-US" dirty="0"/>
              <a:t>Security problems</a:t>
            </a:r>
          </a:p>
          <a:p>
            <a:pPr lvl="1"/>
            <a:r>
              <a:rPr lang="en-US" altLang="en-US" dirty="0"/>
              <a:t>Hard to provide user access to some, but not all, data</a:t>
            </a:r>
          </a:p>
          <a:p>
            <a:pPr marL="457200" lvl="1" indent="0">
              <a:buNone/>
            </a:pPr>
            <a:endParaRPr lang="en-US" altLang="en-US" dirty="0"/>
          </a:p>
          <a:p>
            <a:pPr>
              <a:buNone/>
            </a:pPr>
            <a:r>
              <a:rPr lang="en-US" altLang="en-US" b="1" dirty="0">
                <a:solidFill>
                  <a:srgbClr val="002060"/>
                </a:solidFill>
              </a:rPr>
              <a:t>    Database systems offer solutions to all the above problems</a:t>
            </a:r>
          </a:p>
        </p:txBody>
      </p:sp>
    </p:spTree>
    <p:extLst>
      <p:ext uri="{BB962C8B-B14F-4D97-AF65-F5344CB8AC3E}">
        <p14:creationId xmlns:p14="http://schemas.microsoft.com/office/powerpoint/2010/main" val="2158185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12987</TotalTime>
  <Words>2394</Words>
  <Application>Microsoft Macintosh PowerPoint</Application>
  <PresentationFormat>Widescreen</PresentationFormat>
  <Paragraphs>291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Helvetica</vt:lpstr>
      <vt:lpstr>Monotype Sorts</vt:lpstr>
      <vt:lpstr>Times New Roman</vt:lpstr>
      <vt:lpstr>Webdings</vt:lpstr>
      <vt:lpstr>Wingdings</vt:lpstr>
      <vt:lpstr>Office Theme</vt:lpstr>
      <vt:lpstr>2_db-5-grey</vt:lpstr>
      <vt:lpstr>PowerPoint Presentation</vt:lpstr>
      <vt:lpstr>PowerPoint Presentation</vt:lpstr>
      <vt:lpstr>Chapter 1: Introduction</vt:lpstr>
      <vt:lpstr>Outline</vt:lpstr>
      <vt:lpstr>Database-System Applications</vt:lpstr>
      <vt:lpstr>Database Applications Examples</vt:lpstr>
      <vt:lpstr>Database Applications Examples (Cont.)</vt:lpstr>
      <vt:lpstr>Purpose of Database Systems</vt:lpstr>
      <vt:lpstr>Purpose of Database Systems (Cont.)</vt:lpstr>
      <vt:lpstr>University Database Example</vt:lpstr>
      <vt:lpstr>PowerPoint Presentation</vt:lpstr>
      <vt:lpstr>PowerPoint Presentation</vt:lpstr>
      <vt:lpstr>View of Data</vt:lpstr>
      <vt:lpstr>Data Models</vt:lpstr>
      <vt:lpstr>Relational Model</vt:lpstr>
      <vt:lpstr>A Sample Relational Database</vt:lpstr>
      <vt:lpstr>PowerPoint Presentation</vt:lpstr>
      <vt:lpstr>Levels of Abstraction</vt:lpstr>
      <vt:lpstr>View of Data</vt:lpstr>
      <vt:lpstr>Instances and Schemas</vt:lpstr>
      <vt:lpstr>Physical Data Independence </vt:lpstr>
      <vt:lpstr>Data Definition Language (DDL)</vt:lpstr>
      <vt:lpstr>Data Manipulation Language (DML)</vt:lpstr>
      <vt:lpstr>Data Manipulation Language (Cont.)</vt:lpstr>
      <vt:lpstr>SQL Query Language</vt:lpstr>
      <vt:lpstr>Database Access from Application Program</vt:lpstr>
      <vt:lpstr>Database Design</vt:lpstr>
      <vt:lpstr>Database Engine</vt:lpstr>
      <vt:lpstr>Storage Manager</vt:lpstr>
      <vt:lpstr>Storage Manager (Cont.)</vt:lpstr>
      <vt:lpstr>Query Processor</vt:lpstr>
      <vt:lpstr>Query Processing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Ferguson, Donald (DMNA-NYG)</dc:creator>
  <cp:lastModifiedBy>Ferguson, Donald (DMNA-NYG)</cp:lastModifiedBy>
  <cp:revision>9</cp:revision>
  <cp:lastPrinted>2019-12-22T11:43:29Z</cp:lastPrinted>
  <dcterms:created xsi:type="dcterms:W3CDTF">2019-12-10T14:25:24Z</dcterms:created>
  <dcterms:modified xsi:type="dcterms:W3CDTF">2020-09-09T21:09:37Z</dcterms:modified>
</cp:coreProperties>
</file>

<file path=docProps/thumbnail.jpeg>
</file>